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2" r:id="rId1"/>
  </p:sldMasterIdLst>
  <p:sldIdLst>
    <p:sldId id="329" r:id="rId2"/>
    <p:sldId id="330" r:id="rId3"/>
    <p:sldId id="379" r:id="rId4"/>
    <p:sldId id="364" r:id="rId5"/>
    <p:sldId id="331" r:id="rId6"/>
    <p:sldId id="369" r:id="rId7"/>
    <p:sldId id="332" r:id="rId8"/>
    <p:sldId id="333" r:id="rId9"/>
    <p:sldId id="376" r:id="rId10"/>
    <p:sldId id="367" r:id="rId11"/>
    <p:sldId id="368" r:id="rId12"/>
    <p:sldId id="339" r:id="rId13"/>
    <p:sldId id="340" r:id="rId14"/>
    <p:sldId id="341" r:id="rId15"/>
    <p:sldId id="342" r:id="rId16"/>
    <p:sldId id="343" r:id="rId17"/>
    <p:sldId id="380" r:id="rId18"/>
    <p:sldId id="344" r:id="rId19"/>
    <p:sldId id="373" r:id="rId20"/>
    <p:sldId id="374" r:id="rId21"/>
    <p:sldId id="375" r:id="rId22"/>
    <p:sldId id="269" r:id="rId23"/>
    <p:sldId id="363" r:id="rId24"/>
    <p:sldId id="377"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317" r:id="rId47"/>
    <p:sldId id="318" r:id="rId48"/>
    <p:sldId id="348" r:id="rId49"/>
    <p:sldId id="349" r:id="rId50"/>
    <p:sldId id="350" r:id="rId51"/>
    <p:sldId id="322" r:id="rId52"/>
    <p:sldId id="324" r:id="rId53"/>
    <p:sldId id="326" r:id="rId54"/>
    <p:sldId id="303" r:id="rId55"/>
    <p:sldId id="304" r:id="rId56"/>
    <p:sldId id="345" r:id="rId57"/>
    <p:sldId id="372" r:id="rId58"/>
    <p:sldId id="34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433" autoAdjust="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B05A87C-D702-403A-A729-4774D55BBBF3}" type="datetimeFigureOut">
              <a:rPr lang="en-IN" smtClean="0"/>
              <a:t>20-05-2023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2743052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05A87C-D702-403A-A729-4774D55BBBF3}" type="datetimeFigureOut">
              <a:rPr lang="en-IN" smtClean="0"/>
              <a:t>20-05-2023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264814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B05A87C-D702-403A-A729-4774D55BBBF3}" type="datetimeFigureOut">
              <a:rPr lang="en-IN" smtClean="0"/>
              <a:t>20-05-2023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1082465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B05A87C-D702-403A-A729-4774D55BBBF3}" type="datetimeFigureOut">
              <a:rPr lang="en-IN" smtClean="0"/>
              <a:t>20-05-2023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2AAA570E-F860-491C-88EB-CD855F8B8C9A}"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375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B05A87C-D702-403A-A729-4774D55BBBF3}" type="datetimeFigureOut">
              <a:rPr lang="en-IN" smtClean="0"/>
              <a:t>20-05-2023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3298980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B05A87C-D702-403A-A729-4774D55BBBF3}" type="datetimeFigureOut">
              <a:rPr lang="en-IN" smtClean="0"/>
              <a:t>20-05-2023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574999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B05A87C-D702-403A-A729-4774D55BBBF3}" type="datetimeFigureOut">
              <a:rPr lang="en-IN" smtClean="0"/>
              <a:t>20-05-2023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2337113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05A87C-D702-403A-A729-4774D55BBBF3}" type="datetimeFigureOut">
              <a:rPr lang="en-IN" smtClean="0"/>
              <a:t>20-05-2023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876413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B05A87C-D702-403A-A729-4774D55BBBF3}" type="datetimeFigureOut">
              <a:rPr lang="en-IN" smtClean="0"/>
              <a:t>20-05-2023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288629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05A87C-D702-403A-A729-4774D55BBBF3}" type="datetimeFigureOut">
              <a:rPr lang="en-IN" smtClean="0"/>
              <a:t>20-05-2023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3445213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B05A87C-D702-403A-A729-4774D55BBBF3}" type="datetimeFigureOut">
              <a:rPr lang="en-IN" smtClean="0"/>
              <a:t>20-05-2023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2134227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05A87C-D702-403A-A729-4774D55BBBF3}" type="datetimeFigureOut">
              <a:rPr lang="en-IN" smtClean="0"/>
              <a:t>20-05-2023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65524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05A87C-D702-403A-A729-4774D55BBBF3}" type="datetimeFigureOut">
              <a:rPr lang="en-IN" smtClean="0"/>
              <a:t>20-05-2023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1147118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05A87C-D702-403A-A729-4774D55BBBF3}" type="datetimeFigureOut">
              <a:rPr lang="en-IN" smtClean="0"/>
              <a:t>20-05-2023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4227105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05A87C-D702-403A-A729-4774D55BBBF3}" type="datetimeFigureOut">
              <a:rPr lang="en-IN" smtClean="0"/>
              <a:t>20-05-2023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3084621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05A87C-D702-403A-A729-4774D55BBBF3}" type="datetimeFigureOut">
              <a:rPr lang="en-IN" smtClean="0"/>
              <a:t>20-05-2023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2211527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05A87C-D702-403A-A729-4774D55BBBF3}" type="datetimeFigureOut">
              <a:rPr lang="en-IN" smtClean="0"/>
              <a:t>20-05-2023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AA570E-F860-491C-88EB-CD855F8B8C9A}" type="slidenum">
              <a:rPr lang="en-IN" smtClean="0"/>
              <a:t>‹#›</a:t>
            </a:fld>
            <a:endParaRPr lang="en-IN"/>
          </a:p>
        </p:txBody>
      </p:sp>
    </p:spTree>
    <p:extLst>
      <p:ext uri="{BB962C8B-B14F-4D97-AF65-F5344CB8AC3E}">
        <p14:creationId xmlns:p14="http://schemas.microsoft.com/office/powerpoint/2010/main" val="857852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B05A87C-D702-403A-A729-4774D55BBBF3}" type="datetimeFigureOut">
              <a:rPr lang="en-IN" smtClean="0"/>
              <a:t>20-05-2023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AAA570E-F860-491C-88EB-CD855F8B8C9A}" type="slidenum">
              <a:rPr lang="en-IN" smtClean="0"/>
              <a:t>‹#›</a:t>
            </a:fld>
            <a:endParaRPr lang="en-IN"/>
          </a:p>
        </p:txBody>
      </p:sp>
    </p:spTree>
    <p:extLst>
      <p:ext uri="{BB962C8B-B14F-4D97-AF65-F5344CB8AC3E}">
        <p14:creationId xmlns:p14="http://schemas.microsoft.com/office/powerpoint/2010/main" val="2770088068"/>
      </p:ext>
    </p:extLst>
  </p:cSld>
  <p:clrMap bg1="dk1" tx1="lt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Scikit-lear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p:cNvSpPr>
            <a:spLocks noChangeArrowheads="1"/>
          </p:cNvSpPr>
          <p:nvPr/>
        </p:nvSpPr>
        <p:spPr bwMode="auto">
          <a:xfrm>
            <a:off x="2752733" y="1905000"/>
            <a:ext cx="8001000" cy="1752600"/>
          </a:xfrm>
          <a:prstGeom prst="roundRect">
            <a:avLst>
              <a:gd name="adj" fmla="val 16667"/>
            </a:avLst>
          </a:prstGeom>
          <a:noFill/>
          <a:ln>
            <a:noFill/>
          </a:ln>
          <a:effectLst/>
        </p:spPr>
        <p:txBody>
          <a:bodyPr wrap="none" anchor="ctr"/>
          <a:lstStyle/>
          <a:p>
            <a:pPr eaLnBrk="1" hangingPunct="1">
              <a:buClr>
                <a:srgbClr val="000000"/>
              </a:buClr>
              <a:buSzPct val="100000"/>
              <a:buFont typeface="Times New Roman" panose="02020603050405020304" pitchFamily="18" charset="0"/>
              <a:buNone/>
            </a:pPr>
            <a:endParaRPr lang="en-IN" altLang="en-US"/>
          </a:p>
        </p:txBody>
      </p:sp>
      <p:sp>
        <p:nvSpPr>
          <p:cNvPr id="17" name="Text Box 5"/>
          <p:cNvSpPr txBox="1">
            <a:spLocks noChangeArrowheads="1"/>
          </p:cNvSpPr>
          <p:nvPr/>
        </p:nvSpPr>
        <p:spPr bwMode="auto">
          <a:xfrm>
            <a:off x="1258957" y="1769445"/>
            <a:ext cx="9674086" cy="2301054"/>
          </a:xfrm>
          <a:prstGeom prst="rect">
            <a:avLst/>
          </a:prstGeom>
          <a:noFill/>
          <a:ln w="9525">
            <a:solidFill>
              <a:srgbClr val="3465A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algn="ctr"/>
            <a:r>
              <a:rPr lang="en-US" sz="3600" dirty="0">
                <a:solidFill>
                  <a:srgbClr val="92D050"/>
                </a:solidFill>
                <a:latin typeface="Times New Roman" panose="02020603050405020304" pitchFamily="18" charset="0"/>
                <a:cs typeface="Times New Roman" panose="02020603050405020304" pitchFamily="18" charset="0"/>
              </a:rPr>
              <a:t>MACHINE LEARNING MODEL FOR PREDICTION OF SMARTPHONE ADDICTION</a:t>
            </a:r>
          </a:p>
        </p:txBody>
      </p:sp>
      <p:sp>
        <p:nvSpPr>
          <p:cNvPr id="19" name="Rounded Rectangle 1"/>
          <p:cNvSpPr>
            <a:spLocks noChangeArrowheads="1"/>
          </p:cNvSpPr>
          <p:nvPr/>
        </p:nvSpPr>
        <p:spPr bwMode="auto">
          <a:xfrm>
            <a:off x="1043410" y="188415"/>
            <a:ext cx="3025008" cy="663299"/>
          </a:xfrm>
          <a:prstGeom prst="roundRect">
            <a:avLst>
              <a:gd name="adj" fmla="val 16667"/>
            </a:avLst>
          </a:prstGeom>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2"/>
          </a:lnRef>
          <a:fillRef idx="1">
            <a:schemeClr val="lt1"/>
          </a:fillRef>
          <a:effectRef idx="0">
            <a:schemeClr val="accent2"/>
          </a:effectRef>
          <a:fontRef idx="minor">
            <a:schemeClr val="dk1"/>
          </a:fontRef>
        </p:style>
        <p:txBody>
          <a:bodyPr/>
          <a:lstStyle/>
          <a:p>
            <a:pPr>
              <a:buClr>
                <a:srgbClr val="000000"/>
              </a:buClr>
              <a:buSzPct val="100000"/>
            </a:pPr>
            <a:r>
              <a:rPr lang="en-US" altLang="en-US" sz="2400" b="1" dirty="0">
                <a:solidFill>
                  <a:schemeClr val="accent1">
                    <a:lumMod val="75000"/>
                  </a:schemeClr>
                </a:solidFill>
                <a:latin typeface="Times New Roman" panose="02020603050405020304" pitchFamily="18" charset="0"/>
                <a:cs typeface="Times New Roman" panose="02020603050405020304" pitchFamily="18" charset="0"/>
              </a:rPr>
              <a:t>Technology: Python</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10753733" y="54611"/>
            <a:ext cx="1400175" cy="528486"/>
          </a:xfrm>
          <a:prstGeom prst="rect">
            <a:avLst/>
          </a:prstGeom>
        </p:spPr>
      </p:pic>
    </p:spTree>
    <p:extLst>
      <p:ext uri="{BB962C8B-B14F-4D97-AF65-F5344CB8AC3E}">
        <p14:creationId xmlns:p14="http://schemas.microsoft.com/office/powerpoint/2010/main" val="1548389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15810407"/>
              </p:ext>
            </p:extLst>
          </p:nvPr>
        </p:nvGraphicFramePr>
        <p:xfrm>
          <a:off x="777211" y="730876"/>
          <a:ext cx="11075831" cy="5670567"/>
        </p:xfrm>
        <a:graphic>
          <a:graphicData uri="http://schemas.openxmlformats.org/drawingml/2006/table">
            <a:tbl>
              <a:tblPr firstRow="1" bandRow="1">
                <a:tableStyleId>{5C22544A-7EE6-4342-B048-85BDC9FD1C3A}</a:tableStyleId>
              </a:tblPr>
              <a:tblGrid>
                <a:gridCol w="600592">
                  <a:extLst>
                    <a:ext uri="{9D8B030D-6E8A-4147-A177-3AD203B41FA5}">
                      <a16:colId xmlns:a16="http://schemas.microsoft.com/office/drawing/2014/main" val="20000"/>
                    </a:ext>
                  </a:extLst>
                </a:gridCol>
                <a:gridCol w="3829741">
                  <a:extLst>
                    <a:ext uri="{9D8B030D-6E8A-4147-A177-3AD203B41FA5}">
                      <a16:colId xmlns:a16="http://schemas.microsoft.com/office/drawing/2014/main" val="20001"/>
                    </a:ext>
                  </a:extLst>
                </a:gridCol>
                <a:gridCol w="2215166">
                  <a:extLst>
                    <a:ext uri="{9D8B030D-6E8A-4147-A177-3AD203B41FA5}">
                      <a16:colId xmlns:a16="http://schemas.microsoft.com/office/drawing/2014/main" val="20002"/>
                    </a:ext>
                  </a:extLst>
                </a:gridCol>
                <a:gridCol w="1957589">
                  <a:extLst>
                    <a:ext uri="{9D8B030D-6E8A-4147-A177-3AD203B41FA5}">
                      <a16:colId xmlns:a16="http://schemas.microsoft.com/office/drawing/2014/main" val="20003"/>
                    </a:ext>
                  </a:extLst>
                </a:gridCol>
                <a:gridCol w="2472743">
                  <a:extLst>
                    <a:ext uri="{9D8B030D-6E8A-4147-A177-3AD203B41FA5}">
                      <a16:colId xmlns:a16="http://schemas.microsoft.com/office/drawing/2014/main" val="20004"/>
                    </a:ext>
                  </a:extLst>
                </a:gridCol>
              </a:tblGrid>
              <a:tr h="824247">
                <a:tc>
                  <a:txBody>
                    <a:bodyPr/>
                    <a:lstStyle/>
                    <a:p>
                      <a:pPr algn="ctr"/>
                      <a:r>
                        <a:rPr lang="en-US"/>
                        <a:t>S.</a:t>
                      </a:r>
                    </a:p>
                    <a:p>
                      <a:pPr algn="ctr"/>
                      <a:r>
                        <a:rPr lang="en-US"/>
                        <a:t>No</a:t>
                      </a:r>
                      <a:endParaRPr lang="en-IN" dirty="0"/>
                    </a:p>
                  </a:txBody>
                  <a:tcPr/>
                </a:tc>
                <a:tc>
                  <a:txBody>
                    <a:bodyPr/>
                    <a:lstStyle/>
                    <a:p>
                      <a:pPr algn="ctr"/>
                      <a:r>
                        <a:rPr lang="en-US" dirty="0"/>
                        <a:t>Journal</a:t>
                      </a:r>
                      <a:r>
                        <a:rPr lang="en-US" baseline="0" dirty="0"/>
                        <a:t> Type with year</a:t>
                      </a:r>
                      <a:endParaRPr lang="en-IN" dirty="0"/>
                    </a:p>
                  </a:txBody>
                  <a:tcPr/>
                </a:tc>
                <a:tc>
                  <a:txBody>
                    <a:bodyPr/>
                    <a:lstStyle/>
                    <a:p>
                      <a:pPr algn="ctr"/>
                      <a:r>
                        <a:rPr lang="en-US"/>
                        <a:t>Authors</a:t>
                      </a:r>
                      <a:endParaRPr lang="en-IN" dirty="0"/>
                    </a:p>
                  </a:txBody>
                  <a:tcPr/>
                </a:tc>
                <a:tc>
                  <a:txBody>
                    <a:bodyPr/>
                    <a:lstStyle/>
                    <a:p>
                      <a:pPr algn="ctr"/>
                      <a:r>
                        <a:rPr lang="en-US"/>
                        <a:t>Title</a:t>
                      </a:r>
                      <a:endParaRPr lang="en-IN" dirty="0"/>
                    </a:p>
                  </a:txBody>
                  <a:tcPr/>
                </a:tc>
                <a:tc>
                  <a:txBody>
                    <a:bodyPr/>
                    <a:lstStyle/>
                    <a:p>
                      <a:pPr algn="ctr"/>
                      <a:r>
                        <a:rPr lang="en-US"/>
                        <a:t>Outcomes </a:t>
                      </a:r>
                      <a:endParaRPr lang="en-IN" dirty="0"/>
                    </a:p>
                  </a:txBody>
                  <a:tcPr/>
                </a:tc>
                <a:extLst>
                  <a:ext uri="{0D108BD9-81ED-4DB2-BD59-A6C34878D82A}">
                    <a16:rowId xmlns:a16="http://schemas.microsoft.com/office/drawing/2014/main" val="10000"/>
                  </a:ext>
                </a:extLst>
              </a:tr>
              <a:tr h="1957589">
                <a:tc>
                  <a:txBody>
                    <a:bodyPr/>
                    <a:lstStyle/>
                    <a:p>
                      <a:pPr algn="ctr"/>
                      <a:r>
                        <a:rPr lang="en-US" dirty="0"/>
                        <a:t>1</a:t>
                      </a:r>
                      <a:endParaRPr lang="en-IN" dirty="0"/>
                    </a:p>
                  </a:txBody>
                  <a:tcPr/>
                </a:tc>
                <a:tc>
                  <a:txBody>
                    <a:bodyPr/>
                    <a:lstStyle/>
                    <a:p>
                      <a:pPr algn="ctr"/>
                      <a:r>
                        <a:rPr lang="en-US" dirty="0">
                          <a:latin typeface="Times New Roman" panose="02020603050405020304" pitchFamily="18" charset="0"/>
                          <a:cs typeface="Times New Roman" panose="02020603050405020304" pitchFamily="18" charset="0"/>
                        </a:rPr>
                        <a:t>IEEE,</a:t>
                      </a:r>
                      <a:r>
                        <a:rPr lang="en-IN" sz="1800" b="1" kern="1200" dirty="0">
                          <a:solidFill>
                            <a:schemeClr val="dk1"/>
                          </a:solidFill>
                          <a:effectLst/>
                          <a:latin typeface="Times New Roman" panose="02020603050405020304" pitchFamily="18" charset="0"/>
                          <a:ea typeface="+mn-ea"/>
                          <a:cs typeface="Times New Roman" panose="02020603050405020304" pitchFamily="18" charset="0"/>
                        </a:rPr>
                        <a:t> 2018</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it-IT" sz="1800" b="0" kern="1200" dirty="0">
                          <a:solidFill>
                            <a:schemeClr val="dk1"/>
                          </a:solidFill>
                          <a:effectLst/>
                          <a:latin typeface="Times New Roman" panose="02020603050405020304" pitchFamily="18" charset="0"/>
                          <a:ea typeface="+mn-ea"/>
                          <a:cs typeface="Times New Roman" panose="02020603050405020304" pitchFamily="18" charset="0"/>
                        </a:rPr>
                        <a:t>Demir, K. &amp; Akpinat</a:t>
                      </a:r>
                      <a:endParaRPr lang="en-IN" b="0" dirty="0">
                        <a:latin typeface="Times New Roman" panose="02020603050405020304" pitchFamily="18" charset="0"/>
                        <a:cs typeface="Times New Roman" panose="02020603050405020304" pitchFamily="18" charset="0"/>
                      </a:endParaRPr>
                    </a:p>
                  </a:txBody>
                  <a:tcPr/>
                </a:tc>
                <a:tc>
                  <a:txBody>
                    <a:bodyPr/>
                    <a:lstStyle/>
                    <a:p>
                      <a:pPr algn="l"/>
                      <a:r>
                        <a:rPr lang="en-US" sz="1800" b="0" kern="1200" dirty="0">
                          <a:solidFill>
                            <a:schemeClr val="dk1"/>
                          </a:solidFill>
                          <a:effectLst/>
                          <a:latin typeface="Times New Roman" panose="02020603050405020304" pitchFamily="18" charset="0"/>
                          <a:ea typeface="+mn-ea"/>
                          <a:cs typeface="Times New Roman" panose="02020603050405020304" pitchFamily="18" charset="0"/>
                        </a:rPr>
                        <a:t>The effect of mobile learning applications on students’ </a:t>
                      </a:r>
                      <a:endParaRPr lang="en-IN" b="0" dirty="0">
                        <a:latin typeface="Times New Roman" panose="02020603050405020304" pitchFamily="18" charset="0"/>
                        <a:cs typeface="Times New Roman" panose="02020603050405020304" pitchFamily="18" charset="0"/>
                      </a:endParaRPr>
                    </a:p>
                  </a:txBody>
                  <a:tcPr/>
                </a:tc>
                <a:tc>
                  <a:txBody>
                    <a:bodyPr/>
                    <a:lstStyle/>
                    <a:p>
                      <a:pPr algn="l"/>
                      <a:r>
                        <a:rPr lang="en-US" sz="1800" kern="1200" dirty="0">
                          <a:solidFill>
                            <a:schemeClr val="dk1"/>
                          </a:solidFill>
                          <a:effectLst/>
                          <a:latin typeface="Times New Roman" panose="02020603050405020304" pitchFamily="18" charset="0"/>
                          <a:ea typeface="+mn-ea"/>
                          <a:cs typeface="Times New Roman" panose="02020603050405020304" pitchFamily="18" charset="0"/>
                        </a:rPr>
                        <a:t>In this paper impact of mobile learning applications on undergraduate students' academic performance is investigated in this research</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957589">
                <a:tc>
                  <a:txBody>
                    <a:bodyPr/>
                    <a:lstStyle/>
                    <a:p>
                      <a:pPr algn="ctr"/>
                      <a:r>
                        <a:rPr lang="en-US"/>
                        <a:t>2</a:t>
                      </a:r>
                      <a:endParaRPr lang="en-IN"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IEEE,</a:t>
                      </a:r>
                      <a:r>
                        <a:rPr lang="en-IN" sz="1800" b="1" kern="1200" dirty="0">
                          <a:solidFill>
                            <a:schemeClr val="dk1"/>
                          </a:solidFill>
                          <a:effectLst/>
                          <a:latin typeface="Times New Roman" panose="02020603050405020304" pitchFamily="18" charset="0"/>
                          <a:ea typeface="+mn-ea"/>
                          <a:cs typeface="Times New Roman" panose="02020603050405020304" pitchFamily="18" charset="0"/>
                        </a:rPr>
                        <a:t> 2021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it-IT" sz="1800" b="0" kern="1200" dirty="0">
                          <a:solidFill>
                            <a:schemeClr val="dk1"/>
                          </a:solidFill>
                          <a:effectLst/>
                          <a:latin typeface="Times New Roman" panose="02020603050405020304" pitchFamily="18" charset="0"/>
                          <a:ea typeface="+mn-ea"/>
                          <a:cs typeface="Times New Roman" panose="02020603050405020304" pitchFamily="18" charset="0"/>
                        </a:rPr>
                        <a:t>Abadiyan, F., Hadadnezhad</a:t>
                      </a:r>
                      <a:endParaRPr lang="en-IN" b="0" dirty="0">
                        <a:latin typeface="Times New Roman" panose="02020603050405020304" pitchFamily="18" charset="0"/>
                        <a:cs typeface="Times New Roman" panose="02020603050405020304" pitchFamily="18" charset="0"/>
                      </a:endParaRPr>
                    </a:p>
                  </a:txBody>
                  <a:tcPr/>
                </a:tc>
                <a:tc>
                  <a:txBody>
                    <a:bodyPr/>
                    <a:lstStyle/>
                    <a:p>
                      <a:pPr algn="l"/>
                      <a:r>
                        <a:rPr lang="en-US" sz="1800" b="0" kern="1200" dirty="0">
                          <a:solidFill>
                            <a:schemeClr val="dk1"/>
                          </a:solidFill>
                          <a:effectLst/>
                          <a:latin typeface="Times New Roman" panose="02020603050405020304" pitchFamily="18" charset="0"/>
                          <a:ea typeface="+mn-ea"/>
                          <a:cs typeface="Times New Roman" panose="02020603050405020304" pitchFamily="18" charset="0"/>
                        </a:rPr>
                        <a:t>Adding a smartphone app to global postural re-education to improve neck pain, posture, quality of life, and endurance in people with nonspecific neck pain</a:t>
                      </a:r>
                      <a:endParaRPr lang="en-IN" b="0" dirty="0">
                        <a:latin typeface="Times New Roman" panose="02020603050405020304" pitchFamily="18" charset="0"/>
                        <a:cs typeface="Times New Roman" panose="02020603050405020304" pitchFamily="18" charset="0"/>
                      </a:endParaRPr>
                    </a:p>
                  </a:txBody>
                  <a:tcPr/>
                </a:tc>
                <a:tc>
                  <a:txBody>
                    <a:bodyPr/>
                    <a:lstStyle/>
                    <a:p>
                      <a:r>
                        <a:rPr lang="en-US" sz="1800" kern="1200" dirty="0">
                          <a:solidFill>
                            <a:schemeClr val="dk1"/>
                          </a:solidFill>
                          <a:effectLst/>
                          <a:latin typeface="Times New Roman" panose="02020603050405020304" pitchFamily="18" charset="0"/>
                          <a:ea typeface="+mn-ea"/>
                          <a:cs typeface="Times New Roman" panose="02020603050405020304" pitchFamily="18" charset="0"/>
                        </a:rPr>
                        <a:t>In this research, the impact of incorporating a smartphone app into an 8-week global postural reeducation (GPR)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programme</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on patients' neck pain</a:t>
                      </a:r>
                      <a:endParaRPr lang="en-IN"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4058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2048078"/>
              </p:ext>
            </p:extLst>
          </p:nvPr>
        </p:nvGraphicFramePr>
        <p:xfrm>
          <a:off x="631064" y="373488"/>
          <a:ext cx="11165983" cy="5962919"/>
        </p:xfrm>
        <a:graphic>
          <a:graphicData uri="http://schemas.openxmlformats.org/drawingml/2006/table">
            <a:tbl>
              <a:tblPr firstRow="1" bandRow="1">
                <a:tableStyleId>{5C22544A-7EE6-4342-B048-85BDC9FD1C3A}</a:tableStyleId>
              </a:tblPr>
              <a:tblGrid>
                <a:gridCol w="605481">
                  <a:extLst>
                    <a:ext uri="{9D8B030D-6E8A-4147-A177-3AD203B41FA5}">
                      <a16:colId xmlns:a16="http://schemas.microsoft.com/office/drawing/2014/main" val="20000"/>
                    </a:ext>
                  </a:extLst>
                </a:gridCol>
                <a:gridCol w="2978022">
                  <a:extLst>
                    <a:ext uri="{9D8B030D-6E8A-4147-A177-3AD203B41FA5}">
                      <a16:colId xmlns:a16="http://schemas.microsoft.com/office/drawing/2014/main" val="20001"/>
                    </a:ext>
                  </a:extLst>
                </a:gridCol>
                <a:gridCol w="2090375">
                  <a:extLst>
                    <a:ext uri="{9D8B030D-6E8A-4147-A177-3AD203B41FA5}">
                      <a16:colId xmlns:a16="http://schemas.microsoft.com/office/drawing/2014/main" val="20002"/>
                    </a:ext>
                  </a:extLst>
                </a:gridCol>
                <a:gridCol w="2246630">
                  <a:extLst>
                    <a:ext uri="{9D8B030D-6E8A-4147-A177-3AD203B41FA5}">
                      <a16:colId xmlns:a16="http://schemas.microsoft.com/office/drawing/2014/main" val="20003"/>
                    </a:ext>
                  </a:extLst>
                </a:gridCol>
                <a:gridCol w="3245475">
                  <a:extLst>
                    <a:ext uri="{9D8B030D-6E8A-4147-A177-3AD203B41FA5}">
                      <a16:colId xmlns:a16="http://schemas.microsoft.com/office/drawing/2014/main" val="20004"/>
                    </a:ext>
                  </a:extLst>
                </a:gridCol>
              </a:tblGrid>
              <a:tr h="969826">
                <a:tc>
                  <a:txBody>
                    <a:bodyPr/>
                    <a:lstStyle/>
                    <a:p>
                      <a:pPr algn="ctr"/>
                      <a:r>
                        <a:rPr lang="en-US"/>
                        <a:t>S.</a:t>
                      </a:r>
                    </a:p>
                    <a:p>
                      <a:pPr algn="ctr"/>
                      <a:r>
                        <a:rPr lang="en-US"/>
                        <a:t>No</a:t>
                      </a:r>
                      <a:endParaRPr lang="en-IN" dirty="0"/>
                    </a:p>
                  </a:txBody>
                  <a:tcPr/>
                </a:tc>
                <a:tc>
                  <a:txBody>
                    <a:bodyPr/>
                    <a:lstStyle/>
                    <a:p>
                      <a:pPr algn="ctr"/>
                      <a:r>
                        <a:rPr lang="en-US"/>
                        <a:t>Journal</a:t>
                      </a:r>
                      <a:r>
                        <a:rPr lang="en-US" baseline="0"/>
                        <a:t> Type with year</a:t>
                      </a:r>
                      <a:endParaRPr lang="en-IN" dirty="0"/>
                    </a:p>
                  </a:txBody>
                  <a:tcPr/>
                </a:tc>
                <a:tc>
                  <a:txBody>
                    <a:bodyPr/>
                    <a:lstStyle/>
                    <a:p>
                      <a:pPr algn="ctr"/>
                      <a:r>
                        <a:rPr lang="en-US"/>
                        <a:t>Authors</a:t>
                      </a:r>
                      <a:endParaRPr lang="en-IN" dirty="0"/>
                    </a:p>
                  </a:txBody>
                  <a:tcPr/>
                </a:tc>
                <a:tc>
                  <a:txBody>
                    <a:bodyPr/>
                    <a:lstStyle/>
                    <a:p>
                      <a:pPr algn="ctr"/>
                      <a:r>
                        <a:rPr lang="en-US"/>
                        <a:t>Title</a:t>
                      </a:r>
                      <a:endParaRPr lang="en-IN" dirty="0"/>
                    </a:p>
                  </a:txBody>
                  <a:tcPr/>
                </a:tc>
                <a:tc>
                  <a:txBody>
                    <a:bodyPr/>
                    <a:lstStyle/>
                    <a:p>
                      <a:pPr algn="ctr"/>
                      <a:r>
                        <a:rPr lang="en-US"/>
                        <a:t>Outcomes </a:t>
                      </a:r>
                      <a:endParaRPr lang="en-IN" dirty="0"/>
                    </a:p>
                  </a:txBody>
                  <a:tcPr/>
                </a:tc>
                <a:extLst>
                  <a:ext uri="{0D108BD9-81ED-4DB2-BD59-A6C34878D82A}">
                    <a16:rowId xmlns:a16="http://schemas.microsoft.com/office/drawing/2014/main" val="10000"/>
                  </a:ext>
                </a:extLst>
              </a:tr>
              <a:tr h="2689754">
                <a:tc>
                  <a:txBody>
                    <a:bodyPr/>
                    <a:lstStyle/>
                    <a:p>
                      <a:pPr algn="ctr"/>
                      <a:r>
                        <a:rPr lang="en-US"/>
                        <a:t>3</a:t>
                      </a:r>
                      <a:endParaRPr lang="en-IN" dirty="0"/>
                    </a:p>
                  </a:txBody>
                  <a:tcPr/>
                </a:tc>
                <a:tc>
                  <a:txBody>
                    <a:bodyPr/>
                    <a:lstStyle/>
                    <a:p>
                      <a:pPr algn="ctr"/>
                      <a:r>
                        <a:rPr lang="en-US" dirty="0">
                          <a:latin typeface="Times New Roman" panose="02020603050405020304" pitchFamily="18" charset="0"/>
                          <a:cs typeface="Times New Roman" panose="02020603050405020304" pitchFamily="18" charset="0"/>
                        </a:rPr>
                        <a:t>IEEE,</a:t>
                      </a:r>
                      <a:r>
                        <a:rPr lang="en-IN" sz="1800" b="1" kern="1200" dirty="0">
                          <a:solidFill>
                            <a:schemeClr val="dk1"/>
                          </a:solidFill>
                          <a:effectLst/>
                          <a:latin typeface="Times New Roman" panose="02020603050405020304" pitchFamily="18" charset="0"/>
                          <a:ea typeface="+mn-ea"/>
                          <a:cs typeface="Times New Roman" panose="02020603050405020304" pitchFamily="18" charset="0"/>
                        </a:rPr>
                        <a:t> 2021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sz="1800" b="0" kern="1200" dirty="0">
                          <a:solidFill>
                            <a:schemeClr val="dk1"/>
                          </a:solidFill>
                          <a:effectLst/>
                          <a:latin typeface="Times New Roman" panose="02020603050405020304" pitchFamily="18" charset="0"/>
                          <a:ea typeface="+mn-ea"/>
                          <a:cs typeface="Times New Roman" panose="02020603050405020304" pitchFamily="18" charset="0"/>
                        </a:rPr>
                        <a:t>BMC </a:t>
                      </a:r>
                      <a:r>
                        <a:rPr lang="en-US" sz="1800" b="0" kern="1200" dirty="0" err="1">
                          <a:solidFill>
                            <a:schemeClr val="dk1"/>
                          </a:solidFill>
                          <a:effectLst/>
                          <a:latin typeface="Times New Roman" panose="02020603050405020304" pitchFamily="18" charset="0"/>
                          <a:ea typeface="+mn-ea"/>
                          <a:cs typeface="Times New Roman" panose="02020603050405020304" pitchFamily="18" charset="0"/>
                        </a:rPr>
                        <a:t>Musculoskelet</a:t>
                      </a:r>
                      <a:r>
                        <a:rPr lang="en-US" sz="18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kern="1200" dirty="0" err="1">
                          <a:solidFill>
                            <a:schemeClr val="dk1"/>
                          </a:solidFill>
                          <a:effectLst/>
                          <a:latin typeface="Times New Roman" panose="02020603050405020304" pitchFamily="18" charset="0"/>
                          <a:ea typeface="+mn-ea"/>
                          <a:cs typeface="Times New Roman" panose="02020603050405020304" pitchFamily="18" charset="0"/>
                        </a:rPr>
                        <a:t>Disord</a:t>
                      </a:r>
                      <a:endParaRPr lang="en-IN" b="0" dirty="0">
                        <a:latin typeface="Times New Roman" panose="02020603050405020304" pitchFamily="18" charset="0"/>
                        <a:cs typeface="Times New Roman" panose="02020603050405020304" pitchFamily="18" charset="0"/>
                      </a:endParaRPr>
                    </a:p>
                  </a:txBody>
                  <a:tcPr/>
                </a:tc>
                <a:tc>
                  <a:txBody>
                    <a:bodyPr/>
                    <a:lstStyle/>
                    <a:p>
                      <a:pPr algn="l"/>
                      <a:r>
                        <a:rPr lang="en-US" sz="1800" b="0" kern="1200" dirty="0">
                          <a:solidFill>
                            <a:schemeClr val="dk1"/>
                          </a:solidFill>
                          <a:effectLst/>
                          <a:latin typeface="Times New Roman" panose="02020603050405020304" pitchFamily="18" charset="0"/>
                          <a:ea typeface="+mn-ea"/>
                          <a:cs typeface="Times New Roman" panose="02020603050405020304" pitchFamily="18" charset="0"/>
                        </a:rPr>
                        <a:t>The relationship between smartphone usage duration </a:t>
                      </a:r>
                      <a:endParaRPr lang="en-IN" b="0" dirty="0">
                        <a:latin typeface="Times New Roman" panose="02020603050405020304" pitchFamily="18" charset="0"/>
                        <a:cs typeface="Times New Roman" panose="02020603050405020304" pitchFamily="18" charset="0"/>
                      </a:endParaRPr>
                    </a:p>
                  </a:txBody>
                  <a:tcPr/>
                </a:tc>
                <a:tc>
                  <a:txBody>
                    <a:bodyPr/>
                    <a:lstStyle/>
                    <a:p>
                      <a:pPr algn="l"/>
                      <a:r>
                        <a:rPr lang="en-US" sz="1800" kern="1200" dirty="0">
                          <a:solidFill>
                            <a:schemeClr val="dk1"/>
                          </a:solidFill>
                          <a:effectLst/>
                          <a:latin typeface="Times New Roman" panose="02020603050405020304" pitchFamily="18" charset="0"/>
                          <a:ea typeface="+mn-ea"/>
                          <a:cs typeface="Times New Roman" panose="02020603050405020304" pitchFamily="18" charset="0"/>
                        </a:rPr>
                        <a:t>This project's goal was to Young people in particular are increasingly using smartphones for activities other than conversation, such as gaming and browsing the internet</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303339">
                <a:tc>
                  <a:txBody>
                    <a:bodyPr/>
                    <a:lstStyle/>
                    <a:p>
                      <a:pPr algn="ctr"/>
                      <a:r>
                        <a:rPr lang="en-US"/>
                        <a:t>4</a:t>
                      </a:r>
                      <a:endParaRPr lang="en-IN"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IEEE,</a:t>
                      </a:r>
                      <a:r>
                        <a:rPr lang="en-IN" sz="1800" b="1" kern="1200" dirty="0">
                          <a:solidFill>
                            <a:schemeClr val="dk1"/>
                          </a:solidFill>
                          <a:effectLst/>
                          <a:latin typeface="Times New Roman" panose="02020603050405020304" pitchFamily="18" charset="0"/>
                          <a:ea typeface="+mn-ea"/>
                          <a:cs typeface="Times New Roman" panose="02020603050405020304" pitchFamily="18" charset="0"/>
                        </a:rPr>
                        <a:t> 2021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fi-FI" sz="1800" b="0" kern="1200" dirty="0">
                          <a:solidFill>
                            <a:schemeClr val="dk1"/>
                          </a:solidFill>
                          <a:effectLst/>
                          <a:latin typeface="Times New Roman" panose="02020603050405020304" pitchFamily="18" charset="0"/>
                          <a:ea typeface="+mn-ea"/>
                          <a:cs typeface="Times New Roman" panose="02020603050405020304" pitchFamily="18" charset="0"/>
                        </a:rPr>
                        <a:t>Hitti, E., Hadid, D., Melki, J</a:t>
                      </a:r>
                      <a:endParaRPr lang="en-IN" b="0" dirty="0">
                        <a:latin typeface="Times New Roman" panose="02020603050405020304" pitchFamily="18" charset="0"/>
                        <a:cs typeface="Times New Roman" panose="02020603050405020304" pitchFamily="18" charset="0"/>
                      </a:endParaRPr>
                    </a:p>
                  </a:txBody>
                  <a:tcPr/>
                </a:tc>
                <a:tc>
                  <a:txBody>
                    <a:bodyPr/>
                    <a:lstStyle/>
                    <a:p>
                      <a:pPr algn="l"/>
                      <a:r>
                        <a:rPr lang="en-US" sz="1800" b="0" kern="1200" dirty="0">
                          <a:solidFill>
                            <a:schemeClr val="dk1"/>
                          </a:solidFill>
                          <a:effectLst/>
                          <a:latin typeface="Times New Roman" panose="02020603050405020304" pitchFamily="18" charset="0"/>
                          <a:ea typeface="+mn-ea"/>
                          <a:cs typeface="Times New Roman" panose="02020603050405020304" pitchFamily="18" charset="0"/>
                        </a:rPr>
                        <a:t>Mobile device use among emergency department healthcare professionals</a:t>
                      </a:r>
                      <a:endParaRPr lang="en-IN" b="0" dirty="0">
                        <a:latin typeface="Times New Roman" panose="02020603050405020304" pitchFamily="18" charset="0"/>
                        <a:cs typeface="Times New Roman" panose="02020603050405020304" pitchFamily="18" charset="0"/>
                      </a:endParaRPr>
                    </a:p>
                  </a:txBody>
                  <a:tcPr/>
                </a:tc>
                <a:tc>
                  <a:txBody>
                    <a:bodyPr/>
                    <a:lstStyle/>
                    <a:p>
                      <a:r>
                        <a:rPr lang="en-US" sz="1800" kern="1200" dirty="0">
                          <a:solidFill>
                            <a:schemeClr val="dk1"/>
                          </a:solidFill>
                          <a:effectLst/>
                          <a:latin typeface="Times New Roman" panose="02020603050405020304" pitchFamily="18" charset="0"/>
                          <a:ea typeface="+mn-ea"/>
                          <a:cs typeface="Times New Roman" panose="02020603050405020304" pitchFamily="18" charset="0"/>
                        </a:rPr>
                        <a:t>In this paper Healthcare workers frequently use mobile devices, which are becoming more and more integrated into the industry</a:t>
                      </a:r>
                      <a:endParaRPr lang="en-IN"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91671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748" y="282168"/>
            <a:ext cx="8911687" cy="670869"/>
          </a:xfrm>
        </p:spPr>
        <p:txBody>
          <a:bodyPr>
            <a:normAutofit/>
          </a:bodyPr>
          <a:lstStyle/>
          <a:p>
            <a:pPr algn="ctr"/>
            <a:r>
              <a:rPr lang="en-US" sz="2400" b="1" dirty="0">
                <a:latin typeface="Times New Roman" panose="02020603050405020304" pitchFamily="18" charset="0"/>
                <a:cs typeface="Times New Roman" panose="02020603050405020304" pitchFamily="18" charset="0"/>
              </a:rPr>
              <a:t>EXISTING METHOD</a:t>
            </a:r>
          </a:p>
        </p:txBody>
      </p:sp>
      <p:sp>
        <p:nvSpPr>
          <p:cNvPr id="3" name="Content Placeholder 2"/>
          <p:cNvSpPr>
            <a:spLocks noGrp="1"/>
          </p:cNvSpPr>
          <p:nvPr>
            <p:ph idx="1"/>
          </p:nvPr>
        </p:nvSpPr>
        <p:spPr>
          <a:xfrm>
            <a:off x="925653" y="838097"/>
            <a:ext cx="9889052" cy="5593445"/>
          </a:xfrm>
        </p:spPr>
        <p:txBody>
          <a:bodyPr>
            <a:normAutofit/>
          </a:bodyPr>
          <a:lstStyle/>
          <a:p>
            <a:pPr marL="0" indent="0" algn="just">
              <a:lnSpc>
                <a:spcPct val="150000"/>
              </a:lnSpc>
              <a:buNone/>
            </a:pPr>
            <a:r>
              <a:rPr lang="en-US" sz="2000" dirty="0">
                <a:solidFill>
                  <a:schemeClr val="tx1"/>
                </a:solidFill>
                <a:latin typeface="Times New Roman" panose="02020603050405020304" pitchFamily="18" charset="0"/>
                <a:cs typeface="Times New Roman" panose="02020603050405020304" pitchFamily="18" charset="0"/>
              </a:rPr>
              <a:t>In the existing system, implementation of machine learning algorithms is bit complex to build due to the lack of information about the data visualization. Mathematical calculations are used in existing system for Logistic Regression  model building this may takes the lot of time and complexity. To overcome all this, we use machine learning packages available in the scikit-learn library. </a:t>
            </a:r>
          </a:p>
          <a:p>
            <a:pPr marL="0" indent="0" algn="just">
              <a:lnSpc>
                <a:spcPct val="150000"/>
              </a:lnSpc>
              <a:buNone/>
            </a:pPr>
            <a:r>
              <a:rPr lang="en-US" sz="2000" cap="none" dirty="0">
                <a:solidFill>
                  <a:schemeClr val="tx1"/>
                </a:solidFill>
                <a:latin typeface="Times New Roman" panose="02020603050405020304" pitchFamily="18" charset="0"/>
                <a:cs typeface="Times New Roman" panose="02020603050405020304" pitchFamily="18" charset="0"/>
              </a:rPr>
              <a:t>disadvantages:</a:t>
            </a:r>
          </a:p>
          <a:p>
            <a:pPr marL="0" indent="0" algn="just">
              <a:lnSpc>
                <a:spcPct val="150000"/>
              </a:lnSpc>
              <a:buNone/>
            </a:pPr>
            <a:r>
              <a:rPr lang="en-US" sz="2000" cap="none" dirty="0">
                <a:solidFill>
                  <a:schemeClr val="tx1"/>
                </a:solidFill>
                <a:latin typeface="Times New Roman" panose="02020603050405020304" pitchFamily="18" charset="0"/>
                <a:cs typeface="Times New Roman" panose="02020603050405020304" pitchFamily="18" charset="0"/>
              </a:rPr>
              <a:t>1. requires more time</a:t>
            </a:r>
          </a:p>
          <a:p>
            <a:pPr marL="0" indent="0" algn="just">
              <a:lnSpc>
                <a:spcPct val="150000"/>
              </a:lnSpc>
              <a:buNone/>
            </a:pPr>
            <a:r>
              <a:rPr lang="en-US" sz="2000" cap="none" dirty="0">
                <a:solidFill>
                  <a:schemeClr val="tx1"/>
                </a:solidFill>
                <a:latin typeface="Times New Roman" panose="02020603050405020304" pitchFamily="18" charset="0"/>
                <a:cs typeface="Times New Roman" panose="02020603050405020304" pitchFamily="18" charset="0"/>
              </a:rPr>
              <a:t>2. difficult to handle </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10466435" y="71867"/>
            <a:ext cx="1597689" cy="555929"/>
          </a:xfrm>
          <a:prstGeom prst="rect">
            <a:avLst/>
          </a:prstGeom>
        </p:spPr>
      </p:pic>
    </p:spTree>
    <p:extLst>
      <p:ext uri="{BB962C8B-B14F-4D97-AF65-F5344CB8AC3E}">
        <p14:creationId xmlns:p14="http://schemas.microsoft.com/office/powerpoint/2010/main" val="2840683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BA666-3D94-41B6-BDDB-B52A51EF2747}"/>
              </a:ext>
            </a:extLst>
          </p:cNvPr>
          <p:cNvSpPr>
            <a:spLocks noGrp="1"/>
          </p:cNvSpPr>
          <p:nvPr>
            <p:ph type="title"/>
          </p:nvPr>
        </p:nvSpPr>
        <p:spPr>
          <a:xfrm>
            <a:off x="1201695" y="232727"/>
            <a:ext cx="8911687" cy="1280890"/>
          </a:xfrm>
        </p:spPr>
        <p:txBody>
          <a:bodyPr>
            <a:normAutofit/>
          </a:bodyPr>
          <a:lstStyle/>
          <a:p>
            <a:pPr algn="ctr"/>
            <a:r>
              <a:rPr lang="en-US" sz="2400" b="1" dirty="0">
                <a:latin typeface="Times New Roman" panose="02020603050405020304" pitchFamily="18" charset="0"/>
                <a:cs typeface="Times New Roman" panose="02020603050405020304" pitchFamily="18" charset="0"/>
              </a:rPr>
              <a:t>PROPOSED METHOD</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272F5E9-D371-48AC-9F12-9755D3AE1521}"/>
              </a:ext>
            </a:extLst>
          </p:cNvPr>
          <p:cNvSpPr>
            <a:spLocks noGrp="1"/>
          </p:cNvSpPr>
          <p:nvPr>
            <p:ph idx="1"/>
          </p:nvPr>
        </p:nvSpPr>
        <p:spPr>
          <a:xfrm>
            <a:off x="741406" y="987049"/>
            <a:ext cx="10248899" cy="5870951"/>
          </a:xfrm>
        </p:spPr>
        <p:txBody>
          <a:bodyPr>
            <a:noAutofit/>
          </a:bodyPr>
          <a:lstStyle/>
          <a:p>
            <a:pPr marL="0" indent="0" algn="just">
              <a:lnSpc>
                <a:spcPct val="150000"/>
              </a:lnSpc>
              <a:buNone/>
            </a:pPr>
            <a:r>
              <a:rPr lang="en-US" sz="2000" cap="none" dirty="0">
                <a:solidFill>
                  <a:schemeClr val="tx1"/>
                </a:solidFill>
                <a:latin typeface="Times New Roman" panose="02020603050405020304" pitchFamily="18" charset="0"/>
                <a:cs typeface="Times New Roman" panose="02020603050405020304" pitchFamily="18" charset="0"/>
              </a:rPr>
              <a:t>Many machine learning algorithms are available for prediction of smartphone addiction Some of the machine learning algorithm are Decision Tree, Random Forest We used proposed and compute best method for diagnosis a comparative study of machine learning techniques for smartphone addiction detection In this stage we have first implement  these dataset and the implement algorithm individual then we are  combine these results and an compute the Accuracy.</a:t>
            </a: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10791825" y="0"/>
            <a:ext cx="1400175" cy="465455"/>
          </a:xfrm>
          <a:prstGeom prst="rect">
            <a:avLst/>
          </a:prstGeom>
        </p:spPr>
      </p:pic>
      <p:sp>
        <p:nvSpPr>
          <p:cNvPr id="2" name="TextBox 1">
            <a:extLst>
              <a:ext uri="{FF2B5EF4-FFF2-40B4-BE49-F238E27FC236}">
                <a16:creationId xmlns:a16="http://schemas.microsoft.com/office/drawing/2014/main" id="{E081E92D-1F19-3F70-EA9C-19A2278A00B3}"/>
              </a:ext>
            </a:extLst>
          </p:cNvPr>
          <p:cNvSpPr txBox="1"/>
          <p:nvPr/>
        </p:nvSpPr>
        <p:spPr>
          <a:xfrm>
            <a:off x="861391" y="3785976"/>
            <a:ext cx="6096000" cy="1704569"/>
          </a:xfrm>
          <a:prstGeom prst="rect">
            <a:avLst/>
          </a:prstGeom>
          <a:noFill/>
        </p:spPr>
        <p:txBody>
          <a:bodyPr wrap="square">
            <a:spAutoFit/>
          </a:bodyPr>
          <a:lstStyle/>
          <a:p>
            <a:pPr marL="0" indent="0" algn="just">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Advantages:</a:t>
            </a:r>
          </a:p>
          <a:p>
            <a:pPr marL="0" indent="0" algn="just">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1. Requires less time </a:t>
            </a:r>
          </a:p>
          <a:p>
            <a:pPr marL="0" indent="0" algn="just">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2. Good Accuracy</a:t>
            </a:r>
          </a:p>
          <a:p>
            <a:pPr marL="0" indent="0" algn="just">
              <a:lnSpc>
                <a:spcPct val="150000"/>
              </a:lnSpc>
              <a:buNone/>
            </a:pPr>
            <a:r>
              <a:rPr lang="en-US" sz="1800" dirty="0">
                <a:solidFill>
                  <a:schemeClr val="tx1"/>
                </a:solidFill>
                <a:latin typeface="Times New Roman" panose="02020603050405020304" pitchFamily="18" charset="0"/>
                <a:cs typeface="Times New Roman" panose="02020603050405020304" pitchFamily="18" charset="0"/>
              </a:rPr>
              <a:t>3. Easy to handle</a:t>
            </a:r>
          </a:p>
        </p:txBody>
      </p:sp>
    </p:spTree>
    <p:extLst>
      <p:ext uri="{BB962C8B-B14F-4D97-AF65-F5344CB8AC3E}">
        <p14:creationId xmlns:p14="http://schemas.microsoft.com/office/powerpoint/2010/main" val="2454820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530" y="296563"/>
            <a:ext cx="8911687" cy="590542"/>
          </a:xfrm>
        </p:spPr>
        <p:txBody>
          <a:bodyPr>
            <a:normAutofit/>
          </a:bodyPr>
          <a:lstStyle/>
          <a:p>
            <a:pPr algn="ctr"/>
            <a:r>
              <a:rPr lang="en-US" sz="2400" b="1" dirty="0">
                <a:latin typeface="Times New Roman" panose="02020603050405020304" pitchFamily="18" charset="0"/>
                <a:cs typeface="Times New Roman" panose="02020603050405020304" pitchFamily="18" charset="0"/>
              </a:rPr>
              <a:t>BLOCK DIAGRAM</a:t>
            </a:r>
          </a:p>
        </p:txBody>
      </p:sp>
      <p:pic>
        <p:nvPicPr>
          <p:cNvPr id="3" name="Picture 2">
            <a:extLst>
              <a:ext uri="{FF2B5EF4-FFF2-40B4-BE49-F238E27FC236}">
                <a16:creationId xmlns:a16="http://schemas.microsoft.com/office/drawing/2014/main" id="{40E2D5AD-9BAC-F4B3-8B5E-9190AE423D13}"/>
              </a:ext>
            </a:extLst>
          </p:cNvPr>
          <p:cNvPicPr>
            <a:picLocks noChangeAspect="1"/>
          </p:cNvPicPr>
          <p:nvPr/>
        </p:nvPicPr>
        <p:blipFill>
          <a:blip r:embed="rId2"/>
          <a:stretch>
            <a:fillRect/>
          </a:stretch>
        </p:blipFill>
        <p:spPr>
          <a:xfrm>
            <a:off x="3230245" y="1715770"/>
            <a:ext cx="5731510" cy="3426460"/>
          </a:xfrm>
          <a:prstGeom prst="rect">
            <a:avLst/>
          </a:prstGeom>
        </p:spPr>
      </p:pic>
    </p:spTree>
    <p:extLst>
      <p:ext uri="{BB962C8B-B14F-4D97-AF65-F5344CB8AC3E}">
        <p14:creationId xmlns:p14="http://schemas.microsoft.com/office/powerpoint/2010/main" val="2805858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262" y="282916"/>
            <a:ext cx="8911687" cy="1280890"/>
          </a:xfrm>
        </p:spPr>
        <p:txBody>
          <a:bodyPr>
            <a:normAutofit/>
          </a:bodyPr>
          <a:lstStyle/>
          <a:p>
            <a:pPr algn="ctr"/>
            <a:r>
              <a:rPr lang="en-US" sz="2400" b="1" dirty="0">
                <a:latin typeface="Times New Roman" panose="02020603050405020304" pitchFamily="18" charset="0"/>
                <a:cs typeface="Times New Roman" panose="02020603050405020304" pitchFamily="18" charset="0"/>
              </a:rPr>
              <a:t>ARCHITECTURE</a:t>
            </a:r>
          </a:p>
        </p:txBody>
      </p:sp>
      <p:pic>
        <p:nvPicPr>
          <p:cNvPr id="3" name="Picture 2">
            <a:extLst>
              <a:ext uri="{FF2B5EF4-FFF2-40B4-BE49-F238E27FC236}">
                <a16:creationId xmlns:a16="http://schemas.microsoft.com/office/drawing/2014/main" id="{98286FBD-BA31-1513-463F-FEC8520215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0245" y="1709530"/>
            <a:ext cx="5731510" cy="4438222"/>
          </a:xfrm>
          <a:prstGeom prst="rect">
            <a:avLst/>
          </a:prstGeom>
          <a:noFill/>
          <a:ln>
            <a:noFill/>
          </a:ln>
        </p:spPr>
      </p:pic>
    </p:spTree>
    <p:extLst>
      <p:ext uri="{BB962C8B-B14F-4D97-AF65-F5344CB8AC3E}">
        <p14:creationId xmlns:p14="http://schemas.microsoft.com/office/powerpoint/2010/main" val="432478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388" y="552459"/>
            <a:ext cx="8911687" cy="1280890"/>
          </a:xfrm>
        </p:spPr>
        <p:txBody>
          <a:bodyPr>
            <a:normAutofit/>
          </a:bodyPr>
          <a:lstStyle/>
          <a:p>
            <a:pPr algn="ctr"/>
            <a:r>
              <a:rPr lang="en-US" sz="2400" b="1" dirty="0">
                <a:latin typeface="Times New Roman" panose="02020603050405020304" pitchFamily="18" charset="0"/>
                <a:cs typeface="Times New Roman" panose="02020603050405020304" pitchFamily="18" charset="0"/>
              </a:rPr>
              <a:t>IMPLEMENTATION</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19064" y="1540189"/>
            <a:ext cx="8915400" cy="3777622"/>
          </a:xfrm>
        </p:spPr>
        <p:txBody>
          <a:bodyPr>
            <a:noAutofit/>
          </a:bodyPr>
          <a:lstStyle/>
          <a:p>
            <a:pPr lvl="0" algn="just">
              <a:lnSpc>
                <a:spcPct val="150000"/>
              </a:lnSpc>
              <a:spcBef>
                <a:spcPts val="0"/>
              </a:spcBef>
              <a:buFont typeface="Symbol" panose="05050102010706020507" pitchFamily="18" charset="2"/>
              <a:buChar char=""/>
            </a:pPr>
            <a:r>
              <a:rPr lang="en-US" sz="20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first we have taken </a:t>
            </a:r>
            <a:r>
              <a:rPr lang="en-IN" sz="2000" dirty="0">
                <a:effectLst/>
                <a:latin typeface="Times New Roman" panose="02020603050405020304" pitchFamily="18" charset="0"/>
                <a:ea typeface="Calibri" panose="020F0502020204030204" pitchFamily="34" charset="0"/>
              </a:rPr>
              <a:t>20230329093832Mobile-Addiction extended </a:t>
            </a:r>
            <a:r>
              <a:rPr lang="en-US" sz="20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data .</a:t>
            </a:r>
          </a:p>
          <a:p>
            <a:pPr marL="342900" marR="0" lvl="0" indent="-342900" algn="just">
              <a:lnSpc>
                <a:spcPct val="150000"/>
              </a:lnSpc>
              <a:spcBef>
                <a:spcPts val="0"/>
              </a:spcBef>
              <a:spcAft>
                <a:spcPts val="0"/>
              </a:spcAft>
              <a:buFont typeface="Symbol" panose="05050102010706020507" pitchFamily="18" charset="2"/>
              <a:buChar char=""/>
            </a:pPr>
            <a:r>
              <a:rPr lang="en-US" sz="20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load the dataset into work environment and made a check for null values if any.</a:t>
            </a:r>
          </a:p>
          <a:p>
            <a:pPr marL="342900" marR="0" lvl="0" indent="-342900" algn="just">
              <a:lnSpc>
                <a:spcPct val="150000"/>
              </a:lnSpc>
              <a:spcBef>
                <a:spcPts val="0"/>
              </a:spcBef>
              <a:spcAft>
                <a:spcPts val="0"/>
              </a:spcAft>
              <a:buFont typeface="Symbol" panose="05050102010706020507" pitchFamily="18" charset="2"/>
              <a:buChar char=""/>
            </a:pPr>
            <a:r>
              <a:rPr lang="en-US" sz="20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after checking the null values split the data in to train data and test data.</a:t>
            </a:r>
          </a:p>
          <a:p>
            <a:pPr marL="342900" marR="0" lvl="0" indent="-342900" algn="just">
              <a:lnSpc>
                <a:spcPct val="150000"/>
              </a:lnSpc>
              <a:spcBef>
                <a:spcPts val="0"/>
              </a:spcBef>
              <a:spcAft>
                <a:spcPts val="0"/>
              </a:spcAft>
              <a:buFont typeface="Symbol" panose="05050102010706020507" pitchFamily="18" charset="2"/>
              <a:buChar char=""/>
            </a:pPr>
            <a:r>
              <a:rPr lang="en-US" sz="20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after splitting apply the algorithm and fit the train data and test data.</a:t>
            </a:r>
          </a:p>
          <a:p>
            <a:pPr marL="342900" marR="0" lvl="0" indent="-342900" algn="just">
              <a:lnSpc>
                <a:spcPct val="150000"/>
              </a:lnSpc>
              <a:spcBef>
                <a:spcPts val="0"/>
              </a:spcBef>
              <a:spcAft>
                <a:spcPts val="0"/>
              </a:spcAft>
              <a:buFont typeface="Symbol" panose="05050102010706020507" pitchFamily="18" charset="2"/>
              <a:buChar char=""/>
            </a:pPr>
            <a:r>
              <a:rPr lang="en-US" sz="20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we got the best Accuracy of Decision Tree.</a:t>
            </a:r>
          </a:p>
          <a:p>
            <a:pPr marL="342900" marR="0" lvl="0" indent="-342900" algn="just">
              <a:lnSpc>
                <a:spcPct val="150000"/>
              </a:lnSpc>
              <a:spcBef>
                <a:spcPts val="0"/>
              </a:spcBef>
              <a:spcAft>
                <a:spcPts val="0"/>
              </a:spcAft>
              <a:buFont typeface="Symbol" panose="05050102010706020507" pitchFamily="18" charset="2"/>
              <a:buChar char=""/>
            </a:pPr>
            <a:r>
              <a:rPr lang="en-US" sz="20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later, the entire work is done with </a:t>
            </a:r>
            <a:r>
              <a:rPr lang="en-US" sz="2000" cap="none"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django</a:t>
            </a:r>
            <a:r>
              <a:rPr lang="en-US" sz="20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framework</a:t>
            </a:r>
          </a:p>
          <a:p>
            <a:pPr marL="342900" marR="0" lvl="0" indent="-342900" algn="just">
              <a:lnSpc>
                <a:spcPct val="150000"/>
              </a:lnSpc>
              <a:spcBef>
                <a:spcPts val="0"/>
              </a:spcBef>
              <a:spcAft>
                <a:spcPts val="0"/>
              </a:spcAft>
              <a:buFont typeface="Symbol" panose="05050102010706020507" pitchFamily="18" charset="2"/>
              <a:buChar char=""/>
            </a:pPr>
            <a:r>
              <a:rPr lang="en-US" sz="20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user can view the home, about, view page, model training, prediction.</a:t>
            </a:r>
          </a:p>
          <a:p>
            <a:pPr lvl="0" algn="just">
              <a:lnSpc>
                <a:spcPct val="150000"/>
              </a:lnSpc>
              <a:spcBef>
                <a:spcPts val="0"/>
              </a:spcBef>
              <a:spcAft>
                <a:spcPts val="800"/>
              </a:spcAft>
              <a:buFont typeface="Symbol" panose="05050102010706020507" pitchFamily="18" charset="2"/>
              <a:buChar char=""/>
            </a:pPr>
            <a:r>
              <a:rPr lang="en-US" sz="2000"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after detection, we will get to know the prediction of Mobile Addiction model machine learning model detection whether the result is Addicted ,not addicted are maybe addicted</a:t>
            </a:r>
            <a:r>
              <a:rPr lang="en-IN" sz="2000" cap="none" dirty="0">
                <a:latin typeface="Times New Roman" panose="02020603050405020304" pitchFamily="18" charset="0"/>
                <a:cs typeface="Times New Roman" panose="02020603050405020304" pitchFamily="18" charset="0"/>
              </a:rPr>
              <a:t>.</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0791825" y="0"/>
            <a:ext cx="1400175" cy="465455"/>
          </a:xfrm>
          <a:prstGeom prst="rect">
            <a:avLst/>
          </a:prstGeom>
        </p:spPr>
      </p:pic>
    </p:spTree>
    <p:extLst>
      <p:ext uri="{BB962C8B-B14F-4D97-AF65-F5344CB8AC3E}">
        <p14:creationId xmlns:p14="http://schemas.microsoft.com/office/powerpoint/2010/main" val="2899319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5D791-999A-9AE1-6797-CA7CA11C7328}"/>
              </a:ext>
            </a:extLst>
          </p:cNvPr>
          <p:cNvSpPr txBox="1"/>
          <p:nvPr/>
        </p:nvSpPr>
        <p:spPr>
          <a:xfrm>
            <a:off x="1011382" y="1055547"/>
            <a:ext cx="9601200" cy="3785652"/>
          </a:xfrm>
          <a:prstGeom prst="rect">
            <a:avLst/>
          </a:prstGeom>
          <a:noFill/>
        </p:spPr>
        <p:txBody>
          <a:bodyPr wrap="square">
            <a:spAutoFit/>
          </a:bodyPr>
          <a:lstStyle/>
          <a:p>
            <a:pPr algn="ctr"/>
            <a:r>
              <a:rPr lang="en-US" sz="2000" b="1" i="0" dirty="0">
                <a:effectLst/>
                <a:latin typeface="Times New Roman" panose="02020603050405020304" pitchFamily="18" charset="0"/>
                <a:cs typeface="Times New Roman" panose="02020603050405020304" pitchFamily="18" charset="0"/>
              </a:rPr>
              <a:t>APPLICATIONS</a:t>
            </a:r>
          </a:p>
          <a:p>
            <a:pPr algn="l"/>
            <a:endParaRPr lang="en-US"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Early Intervention: Classification models can be used to identify individuals who are at a higher risk of developing smartphone addiction. By analyzing various features such as app usage patterns, screen time, and behavioral data, the model can identify early warning signs and prompt intervention strategies to prevent addiction from escalating.</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Targeted Intervention: Classification models can be used to identify specific groups or demographics that are more prone to smartphone addiction. This information can be used to develop targeted intervention programs tailored to address the needs of these groups, such as adolescents, young adults, or individuals with specific psychological traits.</a:t>
            </a:r>
          </a:p>
        </p:txBody>
      </p:sp>
    </p:spTree>
    <p:extLst>
      <p:ext uri="{BB962C8B-B14F-4D97-AF65-F5344CB8AC3E}">
        <p14:creationId xmlns:p14="http://schemas.microsoft.com/office/powerpoint/2010/main" val="3014107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40156" y="449827"/>
            <a:ext cx="8911687" cy="895201"/>
          </a:xfrm>
        </p:spPr>
        <p:txBody>
          <a:bodyPr>
            <a:normAutofit/>
          </a:bodyPr>
          <a:lstStyle/>
          <a:p>
            <a:pPr algn="ctr"/>
            <a:r>
              <a:rPr lang="en-US" sz="2400" b="1" dirty="0">
                <a:latin typeface="Times New Roman" panose="02020603050405020304" pitchFamily="18" charset="0"/>
                <a:cs typeface="Times New Roman" panose="02020603050405020304" pitchFamily="18" charset="0"/>
              </a:rPr>
              <a:t>HARDWARE &amp; SOFTWARE REQUIREMENTS</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1038289" y="1438819"/>
            <a:ext cx="4656406" cy="1922568"/>
          </a:xfrm>
        </p:spPr>
        <p:txBody>
          <a:bodyPr>
            <a:normAutofit/>
          </a:bodyPr>
          <a:lstStyle/>
          <a:p>
            <a:pPr marL="0" indent="0" algn="just">
              <a:lnSpc>
                <a:spcPct val="150000"/>
              </a:lnSpc>
              <a:spcBef>
                <a:spcPts val="0"/>
              </a:spcBef>
              <a:buNone/>
            </a:pPr>
            <a:r>
              <a:rPr lang="en-US" sz="2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H/W Configuration:</a:t>
            </a:r>
          </a:p>
          <a:p>
            <a:pPr marL="0" indent="0" algn="just">
              <a:lnSpc>
                <a:spcPct val="150000"/>
              </a:lnSpc>
              <a:spcBef>
                <a:spcPts val="0"/>
              </a:spcBef>
              <a:buNone/>
            </a:pP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Processor    - I3/Intel Processor</a:t>
            </a:r>
          </a:p>
          <a:p>
            <a:pPr marL="0" indent="0" algn="just">
              <a:lnSpc>
                <a:spcPct val="150000"/>
              </a:lnSpc>
              <a:spcBef>
                <a:spcPts val="0"/>
              </a:spcBef>
              <a:buNone/>
            </a:pP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Hard Disk   -160GB</a:t>
            </a:r>
          </a:p>
          <a:p>
            <a:pPr marL="0" indent="0" algn="just">
              <a:lnSpc>
                <a:spcPct val="150000"/>
              </a:lnSpc>
              <a:spcBef>
                <a:spcPts val="0"/>
              </a:spcBef>
              <a:buNone/>
            </a:pP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RAM	   -  8Gb</a:t>
            </a:r>
          </a:p>
        </p:txBody>
      </p:sp>
      <p:sp>
        <p:nvSpPr>
          <p:cNvPr id="6" name="TextBox 5">
            <a:extLst>
              <a:ext uri="{FF2B5EF4-FFF2-40B4-BE49-F238E27FC236}">
                <a16:creationId xmlns:a16="http://schemas.microsoft.com/office/drawing/2014/main" id="{7C70DF6A-B090-4103-9F76-70F2E53A2FCD}"/>
              </a:ext>
            </a:extLst>
          </p:cNvPr>
          <p:cNvSpPr txBox="1"/>
          <p:nvPr/>
        </p:nvSpPr>
        <p:spPr>
          <a:xfrm>
            <a:off x="1038289" y="3554834"/>
            <a:ext cx="10385271" cy="2400657"/>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S/W Configuration:</a:t>
            </a:r>
          </a:p>
          <a:p>
            <a:pPr algn="just">
              <a:lnSpc>
                <a:spcPct val="150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Operating System       :   Windows 7/8/10	.	</a:t>
            </a:r>
          </a:p>
          <a:p>
            <a:pPr algn="just">
              <a:lnSpc>
                <a:spcPct val="150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IDE	                     :   Pycharm.</a:t>
            </a:r>
          </a:p>
          <a:p>
            <a:pPr algn="just">
              <a:lnSpc>
                <a:spcPct val="150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Libraries Used            :    Numpy, Pandas, </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rPr>
              <a:t>OS,django</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MySQL. </a:t>
            </a:r>
          </a:p>
          <a:p>
            <a:pPr algn="just">
              <a:lnSpc>
                <a:spcPct val="150000"/>
              </a:lnSpc>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Technology                 :    Python 3.6+.</a:t>
            </a: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10804524" y="0"/>
            <a:ext cx="1400175" cy="465455"/>
          </a:xfrm>
          <a:prstGeom prst="rect">
            <a:avLst/>
          </a:prstGeom>
        </p:spPr>
      </p:pic>
    </p:spTree>
    <p:extLst>
      <p:ext uri="{BB962C8B-B14F-4D97-AF65-F5344CB8AC3E}">
        <p14:creationId xmlns:p14="http://schemas.microsoft.com/office/powerpoint/2010/main" val="2190083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E2E27F-2630-ED16-A1C7-8C95BF2005E2}"/>
              </a:ext>
            </a:extLst>
          </p:cNvPr>
          <p:cNvSpPr txBox="1"/>
          <p:nvPr/>
        </p:nvSpPr>
        <p:spPr>
          <a:xfrm>
            <a:off x="397566" y="609673"/>
            <a:ext cx="7951304" cy="4613058"/>
          </a:xfrm>
          <a:prstGeom prst="rect">
            <a:avLst/>
          </a:prstGeom>
          <a:noFill/>
        </p:spPr>
        <p:txBody>
          <a:bodyPr wrap="square">
            <a:spAutoFit/>
          </a:bodyPr>
          <a:lstStyle/>
          <a:p>
            <a:pPr>
              <a:lnSpc>
                <a:spcPct val="150000"/>
              </a:lnSpc>
            </a:pPr>
            <a:r>
              <a:rPr lang="en-US" b="1" dirty="0">
                <a:latin typeface="Times New Roman" panose="02020603050405020304" pitchFamily="18" charset="0"/>
                <a:cs typeface="Times New Roman" panose="02020603050405020304" pitchFamily="18" charset="0"/>
              </a:rPr>
              <a:t>MODULES:</a:t>
            </a:r>
          </a:p>
          <a:p>
            <a:pPr>
              <a:lnSpc>
                <a:spcPct val="150000"/>
              </a:lnSpc>
            </a:pPr>
            <a:r>
              <a:rPr lang="en-US" dirty="0">
                <a:latin typeface="Times New Roman" panose="02020603050405020304" pitchFamily="18" charset="0"/>
                <a:cs typeface="Times New Roman" panose="02020603050405020304" pitchFamily="18" charset="0"/>
              </a:rPr>
              <a:t>1.	User: </a:t>
            </a:r>
          </a:p>
          <a:p>
            <a:pPr>
              <a:lnSpc>
                <a:spcPct val="150000"/>
              </a:lnSpc>
            </a:pPr>
            <a:r>
              <a:rPr lang="en-US" dirty="0">
                <a:latin typeface="Times New Roman" panose="02020603050405020304" pitchFamily="18" charset="0"/>
                <a:cs typeface="Times New Roman" panose="02020603050405020304" pitchFamily="18" charset="0"/>
              </a:rPr>
              <a:t>1.1	Register:</a:t>
            </a:r>
          </a:p>
          <a:p>
            <a:pPr>
              <a:lnSpc>
                <a:spcPct val="150000"/>
              </a:lnSpc>
            </a:pPr>
            <a:r>
              <a:rPr lang="en-US" dirty="0">
                <a:latin typeface="Times New Roman" panose="02020603050405020304" pitchFamily="18" charset="0"/>
                <a:cs typeface="Times New Roman" panose="02020603050405020304" pitchFamily="18" charset="0"/>
              </a:rPr>
              <a:t>Users can register for the mobile web application here. </a:t>
            </a:r>
          </a:p>
          <a:p>
            <a:pPr>
              <a:lnSpc>
                <a:spcPct val="150000"/>
              </a:lnSpc>
            </a:pPr>
            <a:r>
              <a:rPr lang="en-US" dirty="0">
                <a:latin typeface="Times New Roman" panose="02020603050405020304" pitchFamily="18" charset="0"/>
                <a:cs typeface="Times New Roman" panose="02020603050405020304" pitchFamily="18" charset="0"/>
              </a:rPr>
              <a:t>1.2	Login:</a:t>
            </a:r>
          </a:p>
          <a:p>
            <a:pPr>
              <a:lnSpc>
                <a:spcPct val="150000"/>
              </a:lnSpc>
            </a:pPr>
            <a:r>
              <a:rPr lang="en-US" dirty="0">
                <a:latin typeface="Times New Roman" panose="02020603050405020304" pitchFamily="18" charset="0"/>
                <a:cs typeface="Times New Roman" panose="02020603050405020304" pitchFamily="18" charset="0"/>
              </a:rPr>
              <a:t>After registering, the user can access his portal.</a:t>
            </a:r>
          </a:p>
          <a:p>
            <a:pPr>
              <a:lnSpc>
                <a:spcPct val="150000"/>
              </a:lnSpc>
            </a:pPr>
            <a:r>
              <a:rPr lang="en-US" dirty="0">
                <a:latin typeface="Times New Roman" panose="02020603050405020304" pitchFamily="18" charset="0"/>
                <a:cs typeface="Times New Roman" panose="02020603050405020304" pitchFamily="18" charset="0"/>
              </a:rPr>
              <a:t>1.3	View Data:</a:t>
            </a:r>
          </a:p>
          <a:p>
            <a:pPr>
              <a:lnSpc>
                <a:spcPct val="150000"/>
              </a:lnSpc>
            </a:pPr>
            <a:r>
              <a:rPr lang="en-US" dirty="0">
                <a:latin typeface="Times New Roman" panose="02020603050405020304" pitchFamily="18" charset="0"/>
                <a:cs typeface="Times New Roman" panose="02020603050405020304" pitchFamily="18" charset="0"/>
              </a:rPr>
              <a:t>View data What are the Data There in dataset(cleaned dataset)</a:t>
            </a:r>
          </a:p>
          <a:p>
            <a:pPr>
              <a:lnSpc>
                <a:spcPct val="150000"/>
              </a:lnSpc>
            </a:pPr>
            <a:r>
              <a:rPr lang="en-US" dirty="0">
                <a:latin typeface="Times New Roman" panose="02020603050405020304" pitchFamily="18" charset="0"/>
                <a:cs typeface="Times New Roman" panose="02020603050405020304" pitchFamily="18" charset="0"/>
              </a:rPr>
              <a:t>1.4	Input :</a:t>
            </a:r>
          </a:p>
          <a:p>
            <a:pPr>
              <a:lnSpc>
                <a:spcPct val="150000"/>
              </a:lnSpc>
            </a:pPr>
            <a:r>
              <a:rPr lang="en-US" dirty="0">
                <a:latin typeface="Times New Roman" panose="02020603050405020304" pitchFamily="18" charset="0"/>
                <a:cs typeface="Times New Roman" panose="02020603050405020304" pitchFamily="18" charset="0"/>
              </a:rPr>
              <a:t>User will give the input values.</a:t>
            </a: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0669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281" y="196828"/>
            <a:ext cx="8911687" cy="677815"/>
          </a:xfrm>
        </p:spPr>
        <p:txBody>
          <a:bodyPr>
            <a:normAutofit fontScale="90000"/>
          </a:bodyPr>
          <a:lstStyle/>
          <a:p>
            <a:pPr algn="ctr"/>
            <a:r>
              <a:rPr lang="en-US" sz="2400" b="1" dirty="0">
                <a:latin typeface="Times New Roman" panose="02020603050405020304" pitchFamily="18" charset="0"/>
                <a:cs typeface="Times New Roman" panose="02020603050405020304" pitchFamily="18" charset="0"/>
              </a:rPr>
              <a:t>INDEX</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791825" y="0"/>
            <a:ext cx="1400175" cy="465455"/>
          </a:xfrm>
          <a:prstGeom prst="rect">
            <a:avLst/>
          </a:prstGeom>
        </p:spPr>
      </p:pic>
      <p:sp>
        <p:nvSpPr>
          <p:cNvPr id="7" name="Content Placeholder 2"/>
          <p:cNvSpPr txBox="1">
            <a:spLocks/>
          </p:cNvSpPr>
          <p:nvPr/>
        </p:nvSpPr>
        <p:spPr>
          <a:xfrm>
            <a:off x="2246643" y="689113"/>
            <a:ext cx="8911687" cy="5972059"/>
          </a:xfrm>
          <a:prstGeom prst="rect">
            <a:avLst/>
          </a:prstGeom>
        </p:spPr>
        <p:txBody>
          <a:bodyPr vert="horz" lIns="91440" tIns="45720" rIns="91440" bIns="45720" numCol="2"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Abstract</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Objective</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Future scopes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Literature review</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Existing Method</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Drawbacks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Proposed method				</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Advantages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Applications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Implementation</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Modules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Hardware and Software Requirements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Algorithms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UML Diagrams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Results</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021834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73AA9C-BE57-3780-081A-F2584BF85DE9}"/>
              </a:ext>
            </a:extLst>
          </p:cNvPr>
          <p:cNvSpPr txBox="1"/>
          <p:nvPr/>
        </p:nvSpPr>
        <p:spPr>
          <a:xfrm>
            <a:off x="675860" y="755448"/>
            <a:ext cx="10190922" cy="5859553"/>
          </a:xfrm>
          <a:prstGeom prst="rect">
            <a:avLst/>
          </a:prstGeom>
          <a:noFill/>
        </p:spPr>
        <p:txBody>
          <a:bodyPr wrap="square">
            <a:spAutoFit/>
          </a:bodyPr>
          <a:lstStyle/>
          <a:p>
            <a:pPr algn="just">
              <a:lnSpc>
                <a:spcPct val="150000"/>
              </a:lnSpc>
            </a:pPr>
            <a:r>
              <a:rPr lang="en-US" b="1" dirty="0">
                <a:latin typeface="Times New Roman" panose="02020603050405020304" pitchFamily="18" charset="0"/>
                <a:cs typeface="Times New Roman" panose="02020603050405020304" pitchFamily="18" charset="0"/>
              </a:rPr>
              <a:t>Take Dataset:</a:t>
            </a:r>
          </a:p>
          <a:p>
            <a:pPr algn="just">
              <a:lnSpc>
                <a:spcPct val="150000"/>
              </a:lnSpc>
            </a:pPr>
            <a:r>
              <a:rPr lang="en-US" dirty="0">
                <a:latin typeface="Times New Roman" panose="02020603050405020304" pitchFamily="18" charset="0"/>
                <a:cs typeface="Times New Roman" panose="02020603050405020304" pitchFamily="18" charset="0"/>
              </a:rPr>
              <a:t>The dataset for the 20230329093832Mobile-Addiction Data   is collected from the </a:t>
            </a:r>
            <a:r>
              <a:rPr lang="en-US" dirty="0" err="1">
                <a:latin typeface="Times New Roman" panose="02020603050405020304" pitchFamily="18" charset="0"/>
                <a:cs typeface="Times New Roman" panose="02020603050405020304" pitchFamily="18" charset="0"/>
              </a:rPr>
              <a:t>kaggle</a:t>
            </a:r>
            <a:r>
              <a:rPr lang="en-US" dirty="0">
                <a:latin typeface="Times New Roman" panose="02020603050405020304" pitchFamily="18" charset="0"/>
                <a:cs typeface="Times New Roman" panose="02020603050405020304" pitchFamily="18" charset="0"/>
              </a:rPr>
              <a:t> website (kaggle.com).</a:t>
            </a:r>
          </a:p>
          <a:p>
            <a:pPr algn="just">
              <a:lnSpc>
                <a:spcPct val="150000"/>
              </a:lnSpc>
            </a:pPr>
            <a:r>
              <a:rPr lang="en-US" dirty="0">
                <a:latin typeface="Times New Roman" panose="02020603050405020304" pitchFamily="18" charset="0"/>
                <a:cs typeface="Times New Roman" panose="02020603050405020304" pitchFamily="18" charset="0"/>
              </a:rPr>
              <a:t>The size of overall dataset is 80.0 KB (81,920 bytes).</a:t>
            </a:r>
          </a:p>
          <a:p>
            <a:pPr algn="just">
              <a:lnSpc>
                <a:spcPct val="150000"/>
              </a:lnSpc>
            </a:pPr>
            <a:r>
              <a:rPr lang="en-US" b="1" dirty="0">
                <a:latin typeface="Times New Roman" panose="02020603050405020304" pitchFamily="18" charset="0"/>
                <a:cs typeface="Times New Roman" panose="02020603050405020304" pitchFamily="18" charset="0"/>
              </a:rPr>
              <a:t>Pre-processing:	</a:t>
            </a:r>
          </a:p>
          <a:p>
            <a:pPr algn="just">
              <a:lnSpc>
                <a:spcPct val="150000"/>
              </a:lnSpc>
            </a:pPr>
            <a:r>
              <a:rPr lang="en-US" dirty="0">
                <a:latin typeface="Times New Roman" panose="02020603050405020304" pitchFamily="18" charset="0"/>
                <a:cs typeface="Times New Roman" panose="02020603050405020304" pitchFamily="18" charset="0"/>
              </a:rPr>
              <a:t>•	In preprocessing first of all we will check whether there is any Nan values.</a:t>
            </a:r>
          </a:p>
          <a:p>
            <a:pPr algn="just">
              <a:lnSpc>
                <a:spcPct val="150000"/>
              </a:lnSpc>
            </a:pPr>
            <a:r>
              <a:rPr lang="en-US" dirty="0">
                <a:latin typeface="Times New Roman" panose="02020603050405020304" pitchFamily="18" charset="0"/>
                <a:cs typeface="Times New Roman" panose="02020603050405020304" pitchFamily="18" charset="0"/>
              </a:rPr>
              <a:t>•	If any Nan values is present we will fill the Nan values with different </a:t>
            </a:r>
            <a:r>
              <a:rPr lang="en-US" dirty="0" err="1">
                <a:latin typeface="Times New Roman" panose="02020603050405020304" pitchFamily="18" charset="0"/>
                <a:cs typeface="Times New Roman" panose="02020603050405020304" pitchFamily="18" charset="0"/>
              </a:rPr>
              <a:t>fillna</a:t>
            </a:r>
            <a:r>
              <a:rPr lang="en-US" dirty="0">
                <a:latin typeface="Times New Roman" panose="02020603050405020304" pitchFamily="18" charset="0"/>
                <a:cs typeface="Times New Roman" panose="02020603050405020304" pitchFamily="18" charset="0"/>
              </a:rPr>
              <a:t> techniques like </a:t>
            </a:r>
            <a:r>
              <a:rPr lang="en-US" dirty="0" err="1">
                <a:latin typeface="Times New Roman" panose="02020603050405020304" pitchFamily="18" charset="0"/>
                <a:cs typeface="Times New Roman" panose="02020603050405020304" pitchFamily="18" charset="0"/>
              </a:rPr>
              <a:t>bfill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ffill</a:t>
            </a:r>
            <a:r>
              <a:rPr lang="en-US" dirty="0">
                <a:latin typeface="Times New Roman" panose="02020603050405020304" pitchFamily="18" charset="0"/>
                <a:cs typeface="Times New Roman" panose="02020603050405020304" pitchFamily="18" charset="0"/>
              </a:rPr>
              <a:t>, mode, and mean.</a:t>
            </a:r>
          </a:p>
          <a:p>
            <a:pPr algn="just">
              <a:lnSpc>
                <a:spcPct val="150000"/>
              </a:lnSpc>
            </a:pPr>
            <a:r>
              <a:rPr lang="en-US" dirty="0">
                <a:latin typeface="Times New Roman" panose="02020603050405020304" pitchFamily="18" charset="0"/>
                <a:cs typeface="Times New Roman" panose="02020603050405020304" pitchFamily="18" charset="0"/>
              </a:rPr>
              <a:t>•	Here we used the </a:t>
            </a:r>
            <a:r>
              <a:rPr lang="en-US" dirty="0" err="1">
                <a:latin typeface="Times New Roman" panose="02020603050405020304" pitchFamily="18" charset="0"/>
                <a:cs typeface="Times New Roman" panose="02020603050405020304" pitchFamily="18" charset="0"/>
              </a:rPr>
              <a:t>ffill</a:t>
            </a:r>
            <a:r>
              <a:rPr lang="en-US" dirty="0">
                <a:latin typeface="Times New Roman" panose="02020603050405020304" pitchFamily="18" charset="0"/>
                <a:cs typeface="Times New Roman" panose="02020603050405020304" pitchFamily="18" charset="0"/>
              </a:rPr>
              <a:t> (front fill) technique on our project.</a:t>
            </a:r>
          </a:p>
          <a:p>
            <a:pPr algn="just">
              <a:lnSpc>
                <a:spcPct val="150000"/>
              </a:lnSpc>
            </a:pPr>
            <a:r>
              <a:rPr lang="en-US" b="1" dirty="0">
                <a:latin typeface="Times New Roman" panose="02020603050405020304" pitchFamily="18" charset="0"/>
                <a:cs typeface="Times New Roman" panose="02020603050405020304" pitchFamily="18" charset="0"/>
              </a:rPr>
              <a:t>Training the data:</a:t>
            </a:r>
          </a:p>
          <a:p>
            <a:pPr algn="just">
              <a:lnSpc>
                <a:spcPct val="150000"/>
              </a:lnSpc>
            </a:pPr>
            <a:r>
              <a:rPr lang="en-US" dirty="0">
                <a:latin typeface="Times New Roman" panose="02020603050405020304" pitchFamily="18" charset="0"/>
                <a:cs typeface="Times New Roman" panose="02020603050405020304" pitchFamily="18" charset="0"/>
              </a:rPr>
              <a:t>Irrespective of the algorithm we select the training is the same for every algorithm.</a:t>
            </a:r>
          </a:p>
          <a:p>
            <a:pPr algn="just">
              <a:lnSpc>
                <a:spcPct val="150000"/>
              </a:lnSpc>
            </a:pPr>
            <a:r>
              <a:rPr lang="en-US" dirty="0">
                <a:latin typeface="Times New Roman" panose="02020603050405020304" pitchFamily="18" charset="0"/>
                <a:cs typeface="Times New Roman" panose="02020603050405020304" pitchFamily="18" charset="0"/>
              </a:rPr>
              <a:t>Given a dataset we split the data into two parts training and testing, the reason behind doing this is to test our model/algorithm performance just like the exams for a student the testing is also exam for the model.</a:t>
            </a: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824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3A36F4-4A31-DFFA-905E-E6B3540E9978}"/>
              </a:ext>
            </a:extLst>
          </p:cNvPr>
          <p:cNvSpPr txBox="1"/>
          <p:nvPr/>
        </p:nvSpPr>
        <p:spPr>
          <a:xfrm>
            <a:off x="331304" y="725163"/>
            <a:ext cx="10495721" cy="3787383"/>
          </a:xfrm>
          <a:prstGeom prst="rect">
            <a:avLst/>
          </a:prstGeom>
          <a:noFill/>
        </p:spPr>
        <p:txBody>
          <a:bodyPr wrap="square">
            <a:spAutoFit/>
          </a:bodyPr>
          <a:lstStyle/>
          <a:p>
            <a:pPr marL="400050" algn="just">
              <a:lnSpc>
                <a:spcPct val="150000"/>
              </a:lnSpc>
            </a:pPr>
            <a:r>
              <a:rPr lang="en-IN" dirty="0">
                <a:effectLst/>
                <a:latin typeface="Times New Roman" panose="02020603050405020304" pitchFamily="18" charset="0"/>
                <a:ea typeface="Calibri" panose="020F0502020204030204" pitchFamily="34" charset="0"/>
                <a:cs typeface="Times New Roman" panose="02020603050405020304" pitchFamily="18" charset="0"/>
              </a:rPr>
              <a:t>We can split data into anything we want but it is just good practice to split the data such that the training has more data than the testing data, we generally split the data.</a:t>
            </a:r>
          </a:p>
          <a:p>
            <a:pPr marL="400050" algn="just">
              <a:lnSpc>
                <a:spcPct val="150000"/>
              </a:lnSpc>
            </a:pPr>
            <a:r>
              <a:rPr lang="en-IN" dirty="0">
                <a:effectLst/>
                <a:latin typeface="Times New Roman" panose="02020603050405020304" pitchFamily="18" charset="0"/>
                <a:ea typeface="Calibri" panose="020F0502020204030204" pitchFamily="34" charset="0"/>
                <a:cs typeface="Times New Roman" panose="02020603050405020304" pitchFamily="18" charset="0"/>
              </a:rPr>
              <a:t>And for training and testing there are two variables X and Y in each of them, the X is the features that we use to predict the Y target and same for the testing also.</a:t>
            </a:r>
          </a:p>
          <a:p>
            <a:pPr marL="400050" algn="just">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Then we call the .fit ( ) method on any given algorithm which takes two parameters i.e., X and Y for calculating the math and after that when we call the .predict ( ) giving our testing X as parameter and checking it with the accuracy score giving the testing Y and predicted X as the two parameters will get our accuracy score and same steps , these are just checking for how good our model performed on a given dataset.</a:t>
            </a:r>
          </a:p>
        </p:txBody>
      </p:sp>
    </p:spTree>
    <p:extLst>
      <p:ext uri="{BB962C8B-B14F-4D97-AF65-F5344CB8AC3E}">
        <p14:creationId xmlns:p14="http://schemas.microsoft.com/office/powerpoint/2010/main" val="23950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365" y="226679"/>
            <a:ext cx="8610600" cy="1293028"/>
          </a:xfrm>
        </p:spPr>
        <p:txBody>
          <a:bodyPr>
            <a:normAutofit/>
          </a:bodyPr>
          <a:lstStyle/>
          <a:p>
            <a:pPr algn="ctr"/>
            <a:r>
              <a:rPr lang="en-US" sz="3000" b="1" dirty="0">
                <a:latin typeface="Times New Roman" panose="02020603050405020304" pitchFamily="18" charset="0"/>
                <a:cs typeface="Times New Roman" panose="02020603050405020304" pitchFamily="18" charset="0"/>
              </a:rPr>
              <a:t>Algorithms</a:t>
            </a:r>
            <a:endParaRPr lang="en-IN" sz="3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19707"/>
            <a:ext cx="10515600" cy="4657256"/>
          </a:xfrm>
        </p:spPr>
        <p:txBody>
          <a:bodyPr>
            <a:normAutofit fontScale="92500" lnSpcReduction="10000"/>
          </a:bodyPr>
          <a:lstStyle/>
          <a:p>
            <a:pPr marL="0" indent="0" algn="just">
              <a:lnSpc>
                <a:spcPct val="150000"/>
              </a:lnSpc>
              <a:buNone/>
            </a:pPr>
            <a:r>
              <a:rPr lang="en-US" sz="2200" b="1" dirty="0">
                <a:latin typeface="Times New Roman" panose="02020603050405020304" pitchFamily="18" charset="0"/>
                <a:cs typeface="Times New Roman" panose="02020603050405020304" pitchFamily="18" charset="0"/>
              </a:rPr>
              <a:t>1 .Decision Tree:</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A tree has many analogies in real life, and turns out that it has influenced a wide area of machine learning, covering both classification and regression. In decision analysis, a decision tree can be used to visually and explicitly represent decisions and decision making. As the name goes, it uses a tree-like model of decisions. Though a commonly used tool in data mining for deriving a strategy to reach a particular goal.</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A decision tree is drawn upside down with its root at the top. In the image on the left, the bold text in black represents a condition/internal node, based on which the tree splits into branches/ edges. The end of the branch that doesn’t split anymore is the decision/leaf, in this case, whether the passenger died or survived, represented as red and green text respectively.</a:t>
            </a:r>
          </a:p>
          <a:p>
            <a:pPr marL="0" indent="0" algn="just">
              <a:lnSpc>
                <a:spcPct val="150000"/>
              </a:lnSpc>
              <a:buNone/>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3900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0609" y="622361"/>
            <a:ext cx="10625070" cy="6147196"/>
          </a:xfrm>
          <a:prstGeom prst="rect">
            <a:avLst/>
          </a:prstGeom>
        </p:spPr>
        <p:txBody>
          <a:bodyPr wrap="square">
            <a:spAutoFit/>
          </a:bodyPr>
          <a:lstStyle/>
          <a:p>
            <a:pPr algn="just">
              <a:lnSpc>
                <a:spcPct val="150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2.Random Forest :</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A random forest is a machine learning technique that’s used to solve regression and classification problems. It utilizes ensemble learning, which is a technique that combines many classifiers to provide solutions to complex problems.</a:t>
            </a:r>
          </a:p>
          <a:p>
            <a:pPr algn="just">
              <a:lnSpc>
                <a:spcPct val="150000"/>
              </a:lnSpc>
              <a:spcAft>
                <a:spcPts val="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A random forest algorithm consists of many decision trees. The ‘forest’ generated by the random forest algorithm is trained through bagging or bootstrap aggregating. Bagging is an ensemble meta-algorithm that improves the accuracy of machine learning algorithms.</a:t>
            </a:r>
          </a:p>
          <a:p>
            <a:pPr algn="just">
              <a:lnSpc>
                <a:spcPct val="150000"/>
              </a:lnSpc>
              <a:spcAft>
                <a:spcPts val="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The (random forest) algorithm establishes the outcome based on the predictions of the decision trees. It predicts by taking the average or mean of the output from various trees. Increasing the number of trees increases the precision of the outcome.</a:t>
            </a:r>
          </a:p>
          <a:p>
            <a:pPr algn="just">
              <a:lnSpc>
                <a:spcPct val="150000"/>
              </a:lnSpc>
              <a:spcAft>
                <a:spcPts val="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A random forest eradicates the limitations of a decision tree algorithm. It reduces the over fitting of datasets and increases precision. It generates predictions without requiring many configurations in packages (like </a:t>
            </a:r>
            <a:r>
              <a:rPr lang="en-IN" sz="2000" dirty="0">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Scikit-learn</a:t>
            </a:r>
            <a:r>
              <a:rPr lang="en-IN" sz="2000" dirty="0">
                <a:latin typeface="Times New Roman" panose="02020603050405020304" pitchFamily="18" charset="0"/>
                <a:ea typeface="Calibri" panose="020F0502020204030204" pitchFamily="34" charset="0"/>
                <a:cs typeface="Times New Roman" panose="02020603050405020304" pitchFamily="18" charset="0"/>
              </a:rPr>
              <a: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230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353" y="372979"/>
            <a:ext cx="11526591" cy="5884753"/>
          </a:xfrm>
          <a:prstGeom prst="rect">
            <a:avLst/>
          </a:prstGeom>
        </p:spPr>
        <p:txBody>
          <a:bodyPr wrap="square">
            <a:spAutoFit/>
          </a:bodyPr>
          <a:lstStyle/>
          <a:p>
            <a:pPr algn="just">
              <a:lnSpc>
                <a:spcPct val="150000"/>
              </a:lnSpc>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LOGISTIC REGRESSION</a:t>
            </a:r>
          </a:p>
          <a:p>
            <a:pPr algn="just">
              <a:lnSpc>
                <a:spcPct val="150000"/>
              </a:lnSpc>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Logistic Regression was used in the biological sciences in early twentieth century. It was then used in many social science applications. Logistic Regression is used when the dependent variable (target) is categorical. For example, To predict whether an email is spam (1) or (0) Whether the tumor is malignant (1) or not (0)</a:t>
            </a:r>
          </a:p>
          <a:p>
            <a:pPr algn="just">
              <a:lnSpc>
                <a:spcPct val="150000"/>
              </a:lnSpc>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Consider a scenario where we need to classify whether an email is spam or not. If we use linear regression for this problem, there is a need for setting up a threshold based on which classification can be done. Say if the actual class is malignant, predicted continuous value 0.4 and the threshold value is 0.5, the data point will be classified as not malignant which can lead to serious consequence in real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time.From</a:t>
            </a:r>
            <a:r>
              <a:rPr lang="en-US" sz="2000" b="1" dirty="0">
                <a:latin typeface="Times New Roman" panose="02020603050405020304" pitchFamily="18" charset="0"/>
                <a:ea typeface="Calibri" panose="020F0502020204030204" pitchFamily="34" charset="0"/>
                <a:cs typeface="Times New Roman" panose="02020603050405020304" pitchFamily="18" charset="0"/>
              </a:rPr>
              <a:t> this example, it can be inferred that linear regression is not suitable for classification problem. Linear regression is unbounded, and this brings logistic regression into picture. Their value strictly ranges from 0 to 1.</a:t>
            </a:r>
          </a:p>
        </p:txBody>
      </p:sp>
    </p:spTree>
    <p:extLst>
      <p:ext uri="{BB962C8B-B14F-4D97-AF65-F5344CB8AC3E}">
        <p14:creationId xmlns:p14="http://schemas.microsoft.com/office/powerpoint/2010/main" val="708726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934" y="173734"/>
            <a:ext cx="8911687" cy="727018"/>
          </a:xfrm>
        </p:spPr>
        <p:txBody>
          <a:bodyPr>
            <a:normAutofit/>
          </a:bodyPr>
          <a:lstStyle/>
          <a:p>
            <a:pPr algn="ctr"/>
            <a:r>
              <a:rPr lang="en-US" sz="3000" b="1" dirty="0">
                <a:latin typeface="Times New Roman" panose="02020603050405020304" pitchFamily="18" charset="0"/>
                <a:cs typeface="Times New Roman" panose="02020603050405020304" pitchFamily="18" charset="0"/>
              </a:rPr>
              <a:t>UML Diagrams</a:t>
            </a:r>
            <a:endParaRPr lang="en-US" sz="3000" dirty="0"/>
          </a:p>
        </p:txBody>
      </p:sp>
      <p:sp>
        <p:nvSpPr>
          <p:cNvPr id="3" name="Content Placeholder 2"/>
          <p:cNvSpPr>
            <a:spLocks noGrp="1"/>
          </p:cNvSpPr>
          <p:nvPr>
            <p:ph idx="1"/>
          </p:nvPr>
        </p:nvSpPr>
        <p:spPr>
          <a:xfrm>
            <a:off x="1012750" y="900752"/>
            <a:ext cx="10797878" cy="5735424"/>
          </a:xfrm>
        </p:spPr>
        <p:txBody>
          <a:bodyPr>
            <a:noAutofit/>
          </a:bodyPr>
          <a:lstStyle/>
          <a:p>
            <a:pPr algn="just">
              <a:lnSpc>
                <a:spcPct val="150000"/>
              </a:lnSpc>
              <a:buFont typeface="Wingdings" panose="05000000000000000000" pitchFamily="2" charset="2"/>
              <a:buChar char="ü"/>
            </a:pP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 stands for unified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 language. </a:t>
            </a: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 is a standardized general-purpose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 language in the field of object-oriented software engineering. The standard is managed, and was created by, the object management group. </a:t>
            </a:r>
            <a:endParaRPr lang="en-US" sz="18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The goal is for </a:t>
            </a: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 to become a common language for creating models of object oriented computer software. In its current form </a:t>
            </a: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 is comprised of two major components: a meta-model and a notation. In the future, some form of method or process may also be added to; or associated with, </a:t>
            </a: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The unified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 language is a standard language for specifying, visualization, constructing and documenting the </a:t>
            </a:r>
            <a:r>
              <a:rPr lang="en-IN" sz="1800" dirty="0" err="1">
                <a:latin typeface="Times New Roman" panose="02020603050405020304" pitchFamily="18" charset="0"/>
                <a:cs typeface="Times New Roman" panose="02020603050405020304" pitchFamily="18" charset="0"/>
              </a:rPr>
              <a:t>artifacts</a:t>
            </a:r>
            <a:r>
              <a:rPr lang="en-IN" sz="1800" dirty="0">
                <a:latin typeface="Times New Roman" panose="02020603050405020304" pitchFamily="18" charset="0"/>
                <a:cs typeface="Times New Roman" panose="02020603050405020304" pitchFamily="18" charset="0"/>
              </a:rPr>
              <a:t> of software system, as well as for business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 and other non-software systems. </a:t>
            </a:r>
            <a:endParaRPr lang="en-US" sz="18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dirty="0">
                <a:latin typeface="Times New Roman" panose="02020603050405020304" pitchFamily="18" charset="0"/>
                <a:cs typeface="Times New Roman" panose="02020603050405020304" pitchFamily="18" charset="0"/>
              </a:rPr>
              <a:t>The </a:t>
            </a:r>
            <a:r>
              <a:rPr lang="en-IN" sz="1800" dirty="0" err="1">
                <a:latin typeface="Times New Roman" panose="02020603050405020304" pitchFamily="18" charset="0"/>
                <a:cs typeface="Times New Roman" panose="02020603050405020304" pitchFamily="18" charset="0"/>
              </a:rPr>
              <a:t>uml</a:t>
            </a:r>
            <a:r>
              <a:rPr lang="en-IN" sz="1800" dirty="0">
                <a:latin typeface="Times New Roman" panose="02020603050405020304" pitchFamily="18" charset="0"/>
                <a:cs typeface="Times New Roman" panose="02020603050405020304" pitchFamily="18" charset="0"/>
              </a:rPr>
              <a:t> represents a collection of best engineering practices that have proven successful in the </a:t>
            </a:r>
            <a:r>
              <a:rPr lang="en-IN" sz="1800" dirty="0" err="1">
                <a:latin typeface="Times New Roman" panose="02020603050405020304" pitchFamily="18" charset="0"/>
                <a:cs typeface="Times New Roman" panose="02020603050405020304" pitchFamily="18" charset="0"/>
              </a:rPr>
              <a:t>modeling</a:t>
            </a:r>
            <a:r>
              <a:rPr lang="en-IN" sz="1800" dirty="0">
                <a:latin typeface="Times New Roman" panose="02020603050405020304" pitchFamily="18" charset="0"/>
                <a:cs typeface="Times New Roman" panose="02020603050405020304" pitchFamily="18" charset="0"/>
              </a:rPr>
              <a:t> of large and complex systems.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730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1428" y="1510747"/>
            <a:ext cx="10299512" cy="4442242"/>
          </a:xfrm>
          <a:prstGeom prst="rect">
            <a:avLst/>
          </a:prstGeom>
        </p:spPr>
        <p:txBody>
          <a:bodyPr wrap="square">
            <a:spAutoFit/>
          </a:bodyPr>
          <a:lstStyle/>
          <a:p>
            <a:pPr algn="just">
              <a:lnSpc>
                <a:spcPct val="150000"/>
              </a:lnSpc>
              <a:spcAft>
                <a:spcPts val="8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Use case diagram:</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000" kern="150" dirty="0">
                <a:latin typeface="Times New Roman" panose="02020603050405020304" pitchFamily="18" charset="0"/>
                <a:ea typeface="DejaVu Sans"/>
                <a:cs typeface="DejaVu Sans"/>
              </a:rPr>
              <a:t>A use case diagram in the unified modeling language (</a:t>
            </a:r>
            <a:r>
              <a:rPr lang="en-US" sz="2000" kern="150" dirty="0" err="1">
                <a:latin typeface="Times New Roman" panose="02020603050405020304" pitchFamily="18" charset="0"/>
                <a:ea typeface="DejaVu Sans"/>
                <a:cs typeface="DejaVu Sans"/>
              </a:rPr>
              <a:t>uml</a:t>
            </a:r>
            <a:r>
              <a:rPr lang="en-US" sz="2000" kern="150" dirty="0">
                <a:latin typeface="Times New Roman" panose="02020603050405020304" pitchFamily="18" charset="0"/>
                <a:ea typeface="DejaVu Sans"/>
                <a:cs typeface="DejaVu Sans"/>
              </a:rPr>
              <a:t>)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a:p>
            <a:pPr algn="just">
              <a:lnSpc>
                <a:spcPct val="150000"/>
              </a:lnSpc>
            </a:pPr>
            <a:endParaRPr lang="en-US" sz="2000" kern="150" dirty="0">
              <a:latin typeface="Times New Roman" panose="02020603050405020304" pitchFamily="18" charset="0"/>
              <a:ea typeface="DejaVu Sans"/>
              <a:cs typeface="DejaVu Sans"/>
            </a:endParaRPr>
          </a:p>
          <a:p>
            <a:pPr algn="just">
              <a:lnSpc>
                <a:spcPct val="150000"/>
              </a:lnSpc>
            </a:pPr>
            <a:endParaRPr lang="en-US" sz="2000" kern="150" dirty="0">
              <a:effectLst/>
              <a:latin typeface="Liberation Serif"/>
              <a:ea typeface="DejaVu Sans"/>
              <a:cs typeface="DejaVu Sans"/>
            </a:endParaRPr>
          </a:p>
        </p:txBody>
      </p:sp>
    </p:spTree>
    <p:extLst>
      <p:ext uri="{BB962C8B-B14F-4D97-AF65-F5344CB8AC3E}">
        <p14:creationId xmlns:p14="http://schemas.microsoft.com/office/powerpoint/2010/main" val="2323542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FFEAE3-2BFE-29C0-F197-4E6AA9C05E90}"/>
              </a:ext>
            </a:extLst>
          </p:cNvPr>
          <p:cNvPicPr/>
          <p:nvPr/>
        </p:nvPicPr>
        <p:blipFill>
          <a:blip r:embed="rId2"/>
          <a:stretch>
            <a:fillRect/>
          </a:stretch>
        </p:blipFill>
        <p:spPr>
          <a:xfrm>
            <a:off x="3230245" y="929322"/>
            <a:ext cx="5731510" cy="4999355"/>
          </a:xfrm>
          <a:prstGeom prst="rect">
            <a:avLst/>
          </a:prstGeom>
        </p:spPr>
      </p:pic>
    </p:spTree>
    <p:extLst>
      <p:ext uri="{BB962C8B-B14F-4D97-AF65-F5344CB8AC3E}">
        <p14:creationId xmlns:p14="http://schemas.microsoft.com/office/powerpoint/2010/main" val="2926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19618" y="1493949"/>
            <a:ext cx="8416055" cy="3113673"/>
          </a:xfrm>
          <a:prstGeom prst="rect">
            <a:avLst/>
          </a:prstGeom>
        </p:spPr>
        <p:txBody>
          <a:bodyPr wrap="square">
            <a:spAutoFit/>
          </a:bodyPr>
          <a:lstStyle/>
          <a:p>
            <a:pPr algn="just">
              <a:lnSpc>
                <a:spcPct val="150000"/>
              </a:lnSpc>
              <a:spcAft>
                <a:spcPts val="8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Class diagram:</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tabLst>
                <a:tab pos="1573530" algn="l"/>
              </a:tabLst>
            </a:pPr>
            <a:r>
              <a:rPr lang="en-US" sz="2000" dirty="0">
                <a:latin typeface="Times New Roman" panose="02020603050405020304" pitchFamily="18" charset="0"/>
                <a:ea typeface="Calibri" panose="020F0502020204030204" pitchFamily="34" charset="0"/>
                <a:cs typeface="Times New Roman" panose="02020603050405020304" pitchFamily="18" charset="0"/>
              </a:rPr>
              <a:t>In software engineering, a class diagram in the unified modeling language (</a:t>
            </a:r>
            <a:r>
              <a:rPr lang="en-US" sz="2000" dirty="0" err="1">
                <a:latin typeface="Times New Roman" panose="02020603050405020304" pitchFamily="18" charset="0"/>
                <a:ea typeface="Calibri" panose="020F0502020204030204" pitchFamily="34" charset="0"/>
                <a:cs typeface="Times New Roman" panose="02020603050405020304" pitchFamily="18" charset="0"/>
              </a:rPr>
              <a:t>uml</a:t>
            </a:r>
            <a:r>
              <a:rPr lang="en-US" sz="2000" dirty="0">
                <a:latin typeface="Times New Roman" panose="02020603050405020304" pitchFamily="18" charset="0"/>
                <a:ea typeface="Calibri" panose="020F0502020204030204" pitchFamily="34" charset="0"/>
                <a:cs typeface="Times New Roman" panose="02020603050405020304" pitchFamily="18" charset="0"/>
              </a:rPr>
              <a:t>) is a type of static structure diagram that describes the structure of a system by showing the system's classes, their attributes, operations (or methods), and the relationships among the classes. It explains which class contains information. </a:t>
            </a:r>
          </a:p>
          <a:p>
            <a:pPr algn="just">
              <a:lnSpc>
                <a:spcPct val="150000"/>
              </a:lnSpc>
              <a:spcAft>
                <a:spcPts val="800"/>
              </a:spcAft>
              <a:tabLst>
                <a:tab pos="157353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4971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3EB08-B612-B21F-30DC-8A3796CD11B4}"/>
              </a:ext>
            </a:extLst>
          </p:cNvPr>
          <p:cNvPicPr/>
          <p:nvPr/>
        </p:nvPicPr>
        <p:blipFill>
          <a:blip r:embed="rId2"/>
          <a:stretch>
            <a:fillRect/>
          </a:stretch>
        </p:blipFill>
        <p:spPr>
          <a:xfrm>
            <a:off x="3230245" y="1737360"/>
            <a:ext cx="5731510" cy="3383280"/>
          </a:xfrm>
          <a:prstGeom prst="rect">
            <a:avLst/>
          </a:prstGeom>
        </p:spPr>
      </p:pic>
    </p:spTree>
    <p:extLst>
      <p:ext uri="{BB962C8B-B14F-4D97-AF65-F5344CB8AC3E}">
        <p14:creationId xmlns:p14="http://schemas.microsoft.com/office/powerpoint/2010/main" val="52137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10E689-1A63-E45F-729F-6AF523557DB4}"/>
              </a:ext>
            </a:extLst>
          </p:cNvPr>
          <p:cNvSpPr txBox="1"/>
          <p:nvPr/>
        </p:nvSpPr>
        <p:spPr>
          <a:xfrm>
            <a:off x="363681" y="389863"/>
            <a:ext cx="10664536" cy="4475969"/>
          </a:xfrm>
          <a:prstGeom prst="rect">
            <a:avLst/>
          </a:prstGeom>
          <a:noFill/>
        </p:spPr>
        <p:txBody>
          <a:bodyPr wrap="square">
            <a:spAutoFit/>
          </a:bodyPr>
          <a:lstStyle/>
          <a:p>
            <a:pPr algn="ct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OBJECTIVE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primary goal of this project is to determine the prediction of smartphone addiction and to know this we have used classification techniques.</a:t>
            </a:r>
          </a:p>
          <a:p>
            <a:pPr algn="just">
              <a:lnSpc>
                <a:spcPct val="150000"/>
              </a:lnSpc>
              <a:spcAft>
                <a:spcPts val="800"/>
              </a:spcAft>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50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FUTURE SCOPES</a:t>
            </a:r>
          </a:p>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In future research, the focus can be on developing more accurate prediction models for smartphone addiction using advanced classification techniques, such as deep learning algorithms. Additionally, investigating the impact of different demographic and psychological factors on smartphone addiction can provide valuable insights for prevention and intervention strategies.</a:t>
            </a:r>
            <a:endParaRPr lang="en-IN" sz="2000" b="1"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0904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57486" y="1249250"/>
            <a:ext cx="8584250" cy="3067506"/>
          </a:xfrm>
          <a:prstGeom prst="rect">
            <a:avLst/>
          </a:prstGeom>
        </p:spPr>
        <p:txBody>
          <a:bodyPr wrap="square">
            <a:spAutoFit/>
          </a:bodyPr>
          <a:lstStyle/>
          <a:p>
            <a:pPr algn="just">
              <a:lnSpc>
                <a:spcPct val="150000"/>
              </a:lnSpc>
              <a:spcAft>
                <a:spcPts val="8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Sequence diagram:</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A sequence diagram in unified modeling language (</a:t>
            </a:r>
            <a:r>
              <a:rPr lang="en-US" sz="2000" dirty="0" err="1">
                <a:latin typeface="Times New Roman" panose="02020603050405020304" pitchFamily="18" charset="0"/>
                <a:ea typeface="Calibri" panose="020F0502020204030204" pitchFamily="34" charset="0"/>
                <a:cs typeface="Times New Roman" panose="02020603050405020304" pitchFamily="18" charset="0"/>
              </a:rPr>
              <a:t>uml</a:t>
            </a:r>
            <a:r>
              <a:rPr lang="en-US" sz="2000" dirty="0">
                <a:latin typeface="Times New Roman" panose="02020603050405020304" pitchFamily="18" charset="0"/>
                <a:ea typeface="Calibri" panose="020F0502020204030204" pitchFamily="34" charset="0"/>
                <a:cs typeface="Times New Roman" panose="02020603050405020304" pitchFamily="18" charset="0"/>
              </a:rPr>
              <a:t>) is a kind of interaction diagram that shows how processes operate with one another and in what order. It is a construct of a message sequence chart. Sequence diagrams are sometimes called event diagrams, event scenarios, and timing diagrams.</a:t>
            </a:r>
          </a:p>
          <a:p>
            <a:pPr algn="just">
              <a:lnSpc>
                <a:spcPct val="150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422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7B0A6428-4E2C-6BB6-EB21-59CD8851B816}"/>
              </a:ext>
            </a:extLst>
          </p:cNvPr>
          <p:cNvPicPr>
            <a:picLocks/>
          </p:cNvPicPr>
          <p:nvPr/>
        </p:nvPicPr>
        <p:blipFill>
          <a:blip r:embed="rId2"/>
          <a:stretch>
            <a:fillRect/>
          </a:stretch>
        </p:blipFill>
        <p:spPr>
          <a:xfrm>
            <a:off x="3618865" y="1519237"/>
            <a:ext cx="4954270" cy="3819525"/>
          </a:xfrm>
          <a:prstGeom prst="rect">
            <a:avLst/>
          </a:prstGeom>
        </p:spPr>
      </p:pic>
    </p:spTree>
    <p:extLst>
      <p:ext uri="{BB962C8B-B14F-4D97-AF65-F5344CB8AC3E}">
        <p14:creationId xmlns:p14="http://schemas.microsoft.com/office/powerpoint/2010/main" val="2380201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3341" y="1197735"/>
            <a:ext cx="9865217" cy="3518912"/>
          </a:xfrm>
          <a:prstGeom prst="rect">
            <a:avLst/>
          </a:prstGeom>
        </p:spPr>
        <p:txBody>
          <a:bodyPr wrap="square">
            <a:spAutoFit/>
          </a:bodyPr>
          <a:lstStyle/>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400" b="1" dirty="0">
                <a:latin typeface="Times New Roman" panose="02020603050405020304" pitchFamily="18" charset="0"/>
                <a:ea typeface="Calibri" panose="020F0502020204030204" pitchFamily="34" charset="0"/>
                <a:cs typeface="Times New Roman" panose="02020603050405020304" pitchFamily="18" charset="0"/>
              </a:rPr>
              <a:t>Collaboration diagram:</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000" dirty="0">
                <a:latin typeface="Times New Roman" panose="02020603050405020304" pitchFamily="18" charset="0"/>
                <a:ea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31106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B411144C-36CA-B7E4-AB2C-26080B96B493}"/>
              </a:ext>
            </a:extLst>
          </p:cNvPr>
          <p:cNvPicPr>
            <a:picLocks/>
          </p:cNvPicPr>
          <p:nvPr/>
        </p:nvPicPr>
        <p:blipFill>
          <a:blip r:embed="rId2"/>
          <a:stretch>
            <a:fillRect/>
          </a:stretch>
        </p:blipFill>
        <p:spPr>
          <a:xfrm>
            <a:off x="3230245" y="2292350"/>
            <a:ext cx="5731510" cy="2273300"/>
          </a:xfrm>
          <a:prstGeom prst="rect">
            <a:avLst/>
          </a:prstGeom>
        </p:spPr>
      </p:pic>
    </p:spTree>
    <p:extLst>
      <p:ext uri="{BB962C8B-B14F-4D97-AF65-F5344CB8AC3E}">
        <p14:creationId xmlns:p14="http://schemas.microsoft.com/office/powerpoint/2010/main" val="1159493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5797" y="1313645"/>
            <a:ext cx="9688823" cy="2595582"/>
          </a:xfrm>
          <a:prstGeom prst="rect">
            <a:avLst/>
          </a:prstGeom>
        </p:spPr>
        <p:txBody>
          <a:bodyPr wrap="square">
            <a:spAutoFit/>
          </a:bodyPr>
          <a:lstStyle/>
          <a:p>
            <a:pPr algn="just">
              <a:lnSpc>
                <a:spcPct val="150000"/>
              </a:lnSpc>
              <a:spcAft>
                <a:spcPts val="8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Deployment diagram:</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 ware’s used to deploy the application.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3188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3670478" y="2137893"/>
            <a:ext cx="5318975" cy="1755551"/>
          </a:xfrm>
          <a:prstGeom prst="rect">
            <a:avLst/>
          </a:prstGeom>
        </p:spPr>
      </p:pic>
    </p:spTree>
    <p:extLst>
      <p:ext uri="{BB962C8B-B14F-4D97-AF65-F5344CB8AC3E}">
        <p14:creationId xmlns:p14="http://schemas.microsoft.com/office/powerpoint/2010/main" val="1054922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3309" y="1197736"/>
            <a:ext cx="8985097" cy="3416320"/>
          </a:xfrm>
          <a:prstGeom prst="rect">
            <a:avLst/>
          </a:prstGeom>
        </p:spPr>
        <p:txBody>
          <a:bodyPr wrap="square">
            <a:spAutoFit/>
          </a:bodyPr>
          <a:lstStyle/>
          <a:p>
            <a:pPr algn="just">
              <a:lnSpc>
                <a:spcPct val="150000"/>
              </a:lnSpc>
            </a:pPr>
            <a:r>
              <a:rPr lang="en-US" sz="2400" b="1" dirty="0">
                <a:latin typeface="Times New Roman" panose="02020603050405020304" pitchFamily="18" charset="0"/>
                <a:ea typeface="Times New Roman" panose="02020603050405020304" pitchFamily="18" charset="0"/>
              </a:rPr>
              <a:t>Component diagram:</a:t>
            </a:r>
          </a:p>
          <a:p>
            <a:pPr algn="just">
              <a:lnSpc>
                <a:spcPct val="150000"/>
              </a:lnSpc>
            </a:pPr>
            <a:r>
              <a:rPr lang="en-US" sz="2000" dirty="0">
                <a:latin typeface="Times New Roman" panose="02020603050405020304" pitchFamily="18" charset="0"/>
                <a:ea typeface="Times New Roman" panose="02020603050405020304" pitchFamily="18" charset="0"/>
              </a:rPr>
              <a:t>Component diagrams are used to describe the physical artifacts of a system. This artifact includes files, executable, libraries etc. So the purpose of this diagram is different, component diagrams are used during the implementation phase of an application. But it is prepared well in advance to visualize the implementation details. Initially the system is designed using different </a:t>
            </a:r>
            <a:r>
              <a:rPr lang="en-US" sz="2000" dirty="0" err="1">
                <a:latin typeface="Times New Roman" panose="02020603050405020304" pitchFamily="18" charset="0"/>
                <a:ea typeface="Times New Roman" panose="02020603050405020304" pitchFamily="18" charset="0"/>
              </a:rPr>
              <a:t>uml</a:t>
            </a:r>
            <a:r>
              <a:rPr lang="en-US" sz="2000" dirty="0">
                <a:latin typeface="Times New Roman" panose="02020603050405020304" pitchFamily="18" charset="0"/>
                <a:ea typeface="Times New Roman" panose="02020603050405020304" pitchFamily="18" charset="0"/>
              </a:rPr>
              <a:t> diagrams and then when the artifacts are ready component diagrams are used to get an idea of the implementation.</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41674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2859110" y="2099257"/>
            <a:ext cx="5988676" cy="2004811"/>
          </a:xfrm>
          <a:prstGeom prst="rect">
            <a:avLst/>
          </a:prstGeom>
        </p:spPr>
      </p:pic>
    </p:spTree>
    <p:extLst>
      <p:ext uri="{BB962C8B-B14F-4D97-AF65-F5344CB8AC3E}">
        <p14:creationId xmlns:p14="http://schemas.microsoft.com/office/powerpoint/2010/main" val="986270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2824" y="1600237"/>
            <a:ext cx="8666328" cy="3057247"/>
          </a:xfrm>
          <a:prstGeom prst="rect">
            <a:avLst/>
          </a:prstGeom>
        </p:spPr>
        <p:txBody>
          <a:bodyPr wrap="square">
            <a:spAutoFit/>
          </a:bodyPr>
          <a:lstStyle/>
          <a:p>
            <a:pPr algn="just">
              <a:lnSpc>
                <a:spcPct val="150000"/>
              </a:lnSpc>
              <a:spcAft>
                <a:spcPts val="8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Activity diagram:</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000" dirty="0">
                <a:latin typeface="Times New Roman" panose="02020603050405020304" pitchFamily="18" charset="0"/>
                <a:ea typeface="Calibri" panose="020F0502020204030204" pitchFamily="34" charset="0"/>
                <a:cs typeface="Times New Roman" panose="02020603050405020304" pitchFamily="18" charset="0"/>
              </a:rPr>
              <a:t>Activity diagrams are graphical representations of workflows of stepwise activities and actions with support for choice, iteration and concurrency. In the unified modeling language, activity diagrams can be used to describe the business and operational step-by-step workflows of components in a system. An activity diagram shows the overall flow of control.</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0506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509BB9-F336-999C-E4D3-7295796E2275}"/>
              </a:ext>
            </a:extLst>
          </p:cNvPr>
          <p:cNvPicPr/>
          <p:nvPr/>
        </p:nvPicPr>
        <p:blipFill>
          <a:blip r:embed="rId2">
            <a:extLst>
              <a:ext uri="{28A0092B-C50C-407E-A947-70E740481C1C}">
                <a14:useLocalDpi xmlns:a14="http://schemas.microsoft.com/office/drawing/2010/main" val="0"/>
              </a:ext>
            </a:extLst>
          </a:blip>
          <a:stretch>
            <a:fillRect/>
          </a:stretch>
        </p:blipFill>
        <p:spPr>
          <a:xfrm>
            <a:off x="3230245" y="888365"/>
            <a:ext cx="5731510" cy="5081270"/>
          </a:xfrm>
          <a:prstGeom prst="rect">
            <a:avLst/>
          </a:prstGeom>
        </p:spPr>
      </p:pic>
    </p:spTree>
    <p:extLst>
      <p:ext uri="{BB962C8B-B14F-4D97-AF65-F5344CB8AC3E}">
        <p14:creationId xmlns:p14="http://schemas.microsoft.com/office/powerpoint/2010/main" val="2509551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312780-7A87-1773-EFB7-53555C1C8B93}"/>
              </a:ext>
            </a:extLst>
          </p:cNvPr>
          <p:cNvSpPr txBox="1"/>
          <p:nvPr/>
        </p:nvSpPr>
        <p:spPr>
          <a:xfrm>
            <a:off x="471054" y="631957"/>
            <a:ext cx="10127673" cy="2447914"/>
          </a:xfrm>
          <a:prstGeom prst="rect">
            <a:avLst/>
          </a:prstGeom>
          <a:noFill/>
        </p:spPr>
        <p:txBody>
          <a:bodyPr wrap="square">
            <a:spAutoFit/>
          </a:bodyPr>
          <a:lstStyle/>
          <a:p>
            <a:pPr algn="ctr">
              <a:lnSpc>
                <a:spcPct val="150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problem statement of this project is to accurately predict smartphone addiction using classification techniques. The primary goal is to develop a model that can effectively classify individuals as either addicted or not addicted based on relevant features, ultimately aiding in understanding and addressing the issue of smartphone addiction.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6356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1090" y="1455312"/>
            <a:ext cx="9122921" cy="2595582"/>
          </a:xfrm>
          <a:prstGeom prst="rect">
            <a:avLst/>
          </a:prstGeom>
        </p:spPr>
        <p:txBody>
          <a:bodyPr wrap="square">
            <a:spAutoFit/>
          </a:bodyPr>
          <a:lstStyle/>
          <a:p>
            <a:pPr algn="just">
              <a:lnSpc>
                <a:spcPct val="150000"/>
              </a:lnSpc>
              <a:spcAft>
                <a:spcPts val="8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ER Diagram:</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84187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310294-80B1-5419-6037-31B827894853}"/>
              </a:ext>
            </a:extLst>
          </p:cNvPr>
          <p:cNvPicPr/>
          <p:nvPr/>
        </p:nvPicPr>
        <p:blipFill>
          <a:blip r:embed="rId2">
            <a:extLst>
              <a:ext uri="{28A0092B-C50C-407E-A947-70E740481C1C}">
                <a14:useLocalDpi xmlns:a14="http://schemas.microsoft.com/office/drawing/2010/main" val="0"/>
              </a:ext>
            </a:extLst>
          </a:blip>
          <a:stretch>
            <a:fillRect/>
          </a:stretch>
        </p:blipFill>
        <p:spPr>
          <a:xfrm>
            <a:off x="3230245" y="2314575"/>
            <a:ext cx="5731510" cy="2228850"/>
          </a:xfrm>
          <a:prstGeom prst="rect">
            <a:avLst/>
          </a:prstGeom>
        </p:spPr>
      </p:pic>
    </p:spTree>
    <p:extLst>
      <p:ext uri="{BB962C8B-B14F-4D97-AF65-F5344CB8AC3E}">
        <p14:creationId xmlns:p14="http://schemas.microsoft.com/office/powerpoint/2010/main" val="2290843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6519" y="1056068"/>
            <a:ext cx="9127340" cy="4442242"/>
          </a:xfrm>
          <a:prstGeom prst="rect">
            <a:avLst/>
          </a:prstGeom>
        </p:spPr>
        <p:txBody>
          <a:bodyPr wrap="square">
            <a:spAutoFit/>
          </a:bodyPr>
          <a:lstStyle/>
          <a:p>
            <a:pPr algn="just">
              <a:lnSpc>
                <a:spcPct val="150000"/>
              </a:lnSpc>
              <a:spcAft>
                <a:spcPts val="800"/>
              </a:spcAft>
            </a:pPr>
            <a:r>
              <a:rPr lang="en-US" sz="2400" b="1" dirty="0">
                <a:latin typeface="Times New Roman" panose="02020603050405020304" pitchFamily="18" charset="0"/>
                <a:ea typeface="Calibri" panose="020F0502020204030204" pitchFamily="34" charset="0"/>
                <a:cs typeface="Times New Roman" panose="02020603050405020304" pitchFamily="18" charset="0"/>
              </a:rPr>
              <a:t>DFD Diagram:</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9739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9711" y="277338"/>
            <a:ext cx="2832827" cy="504625"/>
          </a:xfrm>
          <a:prstGeom prst="rect">
            <a:avLst/>
          </a:prstGeom>
        </p:spPr>
        <p:txBody>
          <a:bodyPr wrap="none">
            <a:spAutoFit/>
          </a:bodyPr>
          <a:lstStyle/>
          <a:p>
            <a:pPr algn="just">
              <a:lnSpc>
                <a:spcPct val="150000"/>
              </a:lnSpc>
              <a:spcAft>
                <a:spcPts val="800"/>
              </a:spcAft>
            </a:pPr>
            <a:r>
              <a:rPr lang="en-US" sz="20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Context Level Diagram:</a:t>
            </a:r>
            <a:endPar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DD07F6A-8018-47AC-914C-6C4223D43EC4}"/>
              </a:ext>
            </a:extLst>
          </p:cNvPr>
          <p:cNvPicPr/>
          <p:nvPr/>
        </p:nvPicPr>
        <p:blipFill>
          <a:blip r:embed="rId2"/>
          <a:stretch>
            <a:fillRect/>
          </a:stretch>
        </p:blipFill>
        <p:spPr>
          <a:xfrm>
            <a:off x="5075237" y="1796097"/>
            <a:ext cx="2041525" cy="3265805"/>
          </a:xfrm>
          <a:prstGeom prst="rect">
            <a:avLst/>
          </a:prstGeom>
        </p:spPr>
      </p:pic>
    </p:spTree>
    <p:extLst>
      <p:ext uri="{BB962C8B-B14F-4D97-AF65-F5344CB8AC3E}">
        <p14:creationId xmlns:p14="http://schemas.microsoft.com/office/powerpoint/2010/main" val="1914067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89276" y="125676"/>
            <a:ext cx="2380780" cy="566502"/>
          </a:xfrm>
          <a:prstGeom prst="rect">
            <a:avLst/>
          </a:prstGeom>
        </p:spPr>
        <p:txBody>
          <a:bodyPr wrap="none">
            <a:spAutoFit/>
          </a:bodyPr>
          <a:lstStyle/>
          <a:p>
            <a:pPr algn="just">
              <a:lnSpc>
                <a:spcPct val="150000"/>
              </a:lnSpc>
              <a:spcAft>
                <a:spcPts val="800"/>
              </a:spcAft>
            </a:pPr>
            <a:r>
              <a:rPr lang="en-US" sz="23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Level 1 Diagram:</a:t>
            </a:r>
            <a:endParaRPr lang="en-US" sz="23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B13800D-9D94-C527-F8E9-3CDB783BA368}"/>
              </a:ext>
            </a:extLst>
          </p:cNvPr>
          <p:cNvPicPr/>
          <p:nvPr/>
        </p:nvPicPr>
        <p:blipFill>
          <a:blip r:embed="rId2"/>
          <a:stretch>
            <a:fillRect/>
          </a:stretch>
        </p:blipFill>
        <p:spPr>
          <a:xfrm>
            <a:off x="3370056" y="692178"/>
            <a:ext cx="5713095" cy="6049645"/>
          </a:xfrm>
          <a:prstGeom prst="rect">
            <a:avLst/>
          </a:prstGeom>
        </p:spPr>
      </p:pic>
    </p:spTree>
    <p:extLst>
      <p:ext uri="{BB962C8B-B14F-4D97-AF65-F5344CB8AC3E}">
        <p14:creationId xmlns:p14="http://schemas.microsoft.com/office/powerpoint/2010/main" val="2586873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69333" y="172770"/>
            <a:ext cx="2380780" cy="566502"/>
          </a:xfrm>
          <a:prstGeom prst="rect">
            <a:avLst/>
          </a:prstGeom>
        </p:spPr>
        <p:txBody>
          <a:bodyPr wrap="none">
            <a:spAutoFit/>
          </a:bodyPr>
          <a:lstStyle/>
          <a:p>
            <a:pPr algn="just">
              <a:lnSpc>
                <a:spcPct val="150000"/>
              </a:lnSpc>
              <a:spcAft>
                <a:spcPts val="800"/>
              </a:spcAft>
            </a:pPr>
            <a:r>
              <a:rPr lang="en-US" sz="2300" b="1"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Level 2 Diagram:</a:t>
            </a:r>
            <a:endParaRPr lang="en-US" sz="23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53CC3128-BDA1-5176-C959-BF97A55125F7}"/>
              </a:ext>
            </a:extLst>
          </p:cNvPr>
          <p:cNvPicPr/>
          <p:nvPr/>
        </p:nvPicPr>
        <p:blipFill>
          <a:blip r:embed="rId2"/>
          <a:stretch>
            <a:fillRect/>
          </a:stretch>
        </p:blipFill>
        <p:spPr>
          <a:xfrm>
            <a:off x="3230245" y="821055"/>
            <a:ext cx="5731510" cy="5215890"/>
          </a:xfrm>
          <a:prstGeom prst="rect">
            <a:avLst/>
          </a:prstGeom>
        </p:spPr>
      </p:pic>
    </p:spTree>
    <p:extLst>
      <p:ext uri="{BB962C8B-B14F-4D97-AF65-F5344CB8AC3E}">
        <p14:creationId xmlns:p14="http://schemas.microsoft.com/office/powerpoint/2010/main" val="1407973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8412" y="86636"/>
            <a:ext cx="11261124" cy="857671"/>
          </a:xfrm>
          <a:prstGeom prst="rect">
            <a:avLst/>
          </a:prstGeom>
        </p:spPr>
        <p:txBody>
          <a:bodyPr wrap="square">
            <a:spAutoFit/>
          </a:bodyPr>
          <a:lstStyle/>
          <a:p>
            <a:pPr algn="ctr">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OUTPUT SCREEN SHOTS WITH DESCRIPTION.</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Home Page: </a:t>
            </a:r>
            <a:r>
              <a:rPr lang="en-IN" dirty="0">
                <a:latin typeface="Times New Roman" panose="02020603050405020304" pitchFamily="18" charset="0"/>
                <a:ea typeface="Calibri" panose="020F0502020204030204" pitchFamily="34" charset="0"/>
                <a:cs typeface="Times New Roman" panose="02020603050405020304" pitchFamily="18" charset="0"/>
              </a:rPr>
              <a:t>Home page of the project</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5322195" y="5653721"/>
            <a:ext cx="1753557" cy="410882"/>
          </a:xfrm>
          <a:prstGeom prst="rect">
            <a:avLst/>
          </a:prstGeom>
        </p:spPr>
        <p:txBody>
          <a:bodyPr wrap="none">
            <a:spAutoFit/>
          </a:bodyPr>
          <a:lstStyle/>
          <a:p>
            <a:pPr algn="ctr">
              <a:lnSpc>
                <a:spcPct val="115000"/>
              </a:lnSpc>
              <a:spcAft>
                <a:spcPts val="1000"/>
              </a:spcAft>
            </a:pPr>
            <a:r>
              <a:rPr lang="en-IN" b="1" dirty="0">
                <a:latin typeface="Calibri" panose="020F0502020204030204" pitchFamily="34" charset="0"/>
                <a:ea typeface="Calibri" panose="020F0502020204030204" pitchFamily="34" charset="0"/>
                <a:cs typeface="Times New Roman" panose="02020603050405020304" pitchFamily="18" charset="0"/>
              </a:rPr>
              <a:t>Fig2</a:t>
            </a:r>
            <a:r>
              <a:rPr lang="en-IN" dirty="0">
                <a:latin typeface="Calibri" panose="020F0502020204030204" pitchFamily="34" charset="0"/>
                <a:ea typeface="Calibri" panose="020F0502020204030204" pitchFamily="34" charset="0"/>
                <a:cs typeface="Times New Roman" panose="02020603050405020304" pitchFamily="18" charset="0"/>
              </a:rPr>
              <a:t>: Home Page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3507D20-59C9-3264-FC2B-E4CEEF556D02}"/>
              </a:ext>
            </a:extLst>
          </p:cNvPr>
          <p:cNvPicPr>
            <a:picLocks noChangeAspect="1"/>
          </p:cNvPicPr>
          <p:nvPr/>
        </p:nvPicPr>
        <p:blipFill>
          <a:blip r:embed="rId2"/>
          <a:stretch>
            <a:fillRect/>
          </a:stretch>
        </p:blipFill>
        <p:spPr>
          <a:xfrm>
            <a:off x="3230245" y="2118995"/>
            <a:ext cx="5731510" cy="2620010"/>
          </a:xfrm>
          <a:prstGeom prst="rect">
            <a:avLst/>
          </a:prstGeom>
        </p:spPr>
      </p:pic>
    </p:spTree>
    <p:extLst>
      <p:ext uri="{BB962C8B-B14F-4D97-AF65-F5344CB8AC3E}">
        <p14:creationId xmlns:p14="http://schemas.microsoft.com/office/powerpoint/2010/main" val="1003883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220" y="127886"/>
            <a:ext cx="8880389" cy="390684"/>
          </a:xfrm>
          <a:prstGeom prst="rect">
            <a:avLst/>
          </a:prstGeom>
        </p:spPr>
        <p:txBody>
          <a:bodyPr wrap="square">
            <a:spAutoFit/>
          </a:bodyPr>
          <a:lstStyle/>
          <a:p>
            <a:pPr>
              <a:lnSpc>
                <a:spcPct val="115000"/>
              </a:lnSpc>
              <a:spcAft>
                <a:spcPts val="1000"/>
              </a:spcAft>
            </a:pPr>
            <a:r>
              <a:rPr lang="en-IN" b="1" dirty="0">
                <a:latin typeface="Times New Roman" panose="02020603050405020304" pitchFamily="18" charset="0"/>
                <a:ea typeface="Calibri" panose="020F0502020204030204" pitchFamily="34" charset="0"/>
                <a:cs typeface="Times New Roman" panose="02020603050405020304" pitchFamily="18" charset="0"/>
              </a:rPr>
              <a:t>About:  </a:t>
            </a:r>
            <a:r>
              <a:rPr lang="en-IN" dirty="0">
                <a:latin typeface="Times New Roman" panose="02020603050405020304" pitchFamily="18" charset="0"/>
                <a:ea typeface="Calibri" panose="020F0502020204030204" pitchFamily="34" charset="0"/>
                <a:cs typeface="Times New Roman" panose="02020603050405020304" pitchFamily="18" charset="0"/>
              </a:rPr>
              <a:t>Small information about Project </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3"/>
          <p:cNvSpPr>
            <a:spLocks noChangeArrowheads="1"/>
          </p:cNvSpPr>
          <p:nvPr/>
        </p:nvSpPr>
        <p:spPr bwMode="auto">
          <a:xfrm>
            <a:off x="5507835" y="5449672"/>
            <a:ext cx="1126912" cy="18466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Fig3:</a:t>
            </a:r>
            <a:r>
              <a:rPr kumimoji="0" lang="en-US" sz="120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About</a:t>
            </a:r>
            <a:r>
              <a:rPr kumimoji="0" lang="en-US" sz="1200" i="0" u="none" strike="noStrike" cap="none" normalizeH="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page</a:t>
            </a:r>
            <a:r>
              <a:rPr kumimoji="0" 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kumimoji="0" lang="en-US" sz="800" b="0" i="0" u="none" strike="noStrike" cap="none" normalizeH="0" baseline="0" dirty="0">
                <a:ln>
                  <a:noFill/>
                </a:ln>
                <a:solidFill>
                  <a:schemeClr val="tx1"/>
                </a:solidFill>
                <a:effectLst/>
              </a:rPr>
              <a:t> </a:t>
            </a: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E63865EC-C339-A821-2EBD-5CC2AAD5DAD6}"/>
              </a:ext>
            </a:extLst>
          </p:cNvPr>
          <p:cNvPicPr>
            <a:picLocks noChangeAspect="1"/>
          </p:cNvPicPr>
          <p:nvPr/>
        </p:nvPicPr>
        <p:blipFill>
          <a:blip r:embed="rId2"/>
          <a:stretch>
            <a:fillRect/>
          </a:stretch>
        </p:blipFill>
        <p:spPr>
          <a:xfrm>
            <a:off x="3230245" y="2138680"/>
            <a:ext cx="5731510" cy="2580640"/>
          </a:xfrm>
          <a:prstGeom prst="rect">
            <a:avLst/>
          </a:prstGeom>
        </p:spPr>
      </p:pic>
    </p:spTree>
    <p:extLst>
      <p:ext uri="{BB962C8B-B14F-4D97-AF65-F5344CB8AC3E}">
        <p14:creationId xmlns:p14="http://schemas.microsoft.com/office/powerpoint/2010/main" val="1740405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1014" y="317513"/>
            <a:ext cx="6096000" cy="685059"/>
          </a:xfrm>
          <a:prstGeom prst="rect">
            <a:avLst/>
          </a:prstGeom>
        </p:spPr>
        <p:txBody>
          <a:bodyPr>
            <a:spAutoFit/>
          </a:bodyPr>
          <a:lstStyle/>
          <a:p>
            <a:pPr>
              <a:lnSpc>
                <a:spcPct val="107000"/>
              </a:lnSpc>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User Registration page: User can register with required details.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84DD081-8F53-D54B-19B4-8EB1185E076C}"/>
              </a:ext>
            </a:extLst>
          </p:cNvPr>
          <p:cNvPicPr>
            <a:picLocks noChangeAspect="1"/>
          </p:cNvPicPr>
          <p:nvPr/>
        </p:nvPicPr>
        <p:blipFill>
          <a:blip r:embed="rId2"/>
          <a:stretch>
            <a:fillRect/>
          </a:stretch>
        </p:blipFill>
        <p:spPr>
          <a:xfrm>
            <a:off x="3230245" y="2140267"/>
            <a:ext cx="5731510" cy="2577465"/>
          </a:xfrm>
          <a:prstGeom prst="rect">
            <a:avLst/>
          </a:prstGeom>
        </p:spPr>
      </p:pic>
    </p:spTree>
    <p:extLst>
      <p:ext uri="{BB962C8B-B14F-4D97-AF65-F5344CB8AC3E}">
        <p14:creationId xmlns:p14="http://schemas.microsoft.com/office/powerpoint/2010/main" val="304753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393" y="427057"/>
            <a:ext cx="5045292" cy="388696"/>
          </a:xfrm>
          <a:prstGeom prst="rect">
            <a:avLst/>
          </a:prstGeom>
        </p:spPr>
        <p:txBody>
          <a:bodyPr wrap="none">
            <a:spAutoFit/>
          </a:bodyPr>
          <a:lstStyle/>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User Login: User can login with valid credentials.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573C09A-7C7D-0073-53AC-FB46690DCA94}"/>
              </a:ext>
            </a:extLst>
          </p:cNvPr>
          <p:cNvPicPr>
            <a:picLocks noChangeAspect="1"/>
          </p:cNvPicPr>
          <p:nvPr/>
        </p:nvPicPr>
        <p:blipFill>
          <a:blip r:embed="rId2"/>
          <a:stretch>
            <a:fillRect/>
          </a:stretch>
        </p:blipFill>
        <p:spPr>
          <a:xfrm>
            <a:off x="3230245" y="2131377"/>
            <a:ext cx="5731510" cy="2595245"/>
          </a:xfrm>
          <a:prstGeom prst="rect">
            <a:avLst/>
          </a:prstGeom>
        </p:spPr>
      </p:pic>
    </p:spTree>
    <p:extLst>
      <p:ext uri="{BB962C8B-B14F-4D97-AF65-F5344CB8AC3E}">
        <p14:creationId xmlns:p14="http://schemas.microsoft.com/office/powerpoint/2010/main" val="4021882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0004" y="102709"/>
            <a:ext cx="8911687" cy="567604"/>
          </a:xfrm>
        </p:spPr>
        <p:txBody>
          <a:bodyPr>
            <a:normAutofit/>
          </a:bodyPr>
          <a:lstStyle/>
          <a:p>
            <a:pPr algn="ctr"/>
            <a:r>
              <a:rPr lang="en-US" sz="2400" b="1" dirty="0">
                <a:latin typeface="Times New Roman" panose="02020603050405020304" pitchFamily="18" charset="0"/>
                <a:cs typeface="Times New Roman" panose="02020603050405020304" pitchFamily="18" charset="0"/>
              </a:rPr>
              <a:t>ABSTRACT</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90284" y="696036"/>
            <a:ext cx="11235694" cy="5742789"/>
          </a:xfrm>
        </p:spPr>
        <p:txBody>
          <a:bodyPr>
            <a:noAutofit/>
          </a:bodyPr>
          <a:lstStyle/>
          <a:p>
            <a:pPr marL="0" indent="0" algn="just">
              <a:lnSpc>
                <a:spcPct val="150000"/>
              </a:lnSpc>
              <a:buNone/>
            </a:pPr>
            <a:r>
              <a:rPr lang="en-US" dirty="0">
                <a:latin typeface="Times New Roman" panose="02020603050405020304" pitchFamily="18" charset="0"/>
                <a:cs typeface="Times New Roman" panose="02020603050405020304" pitchFamily="18" charset="0"/>
              </a:rPr>
              <a:t>Smartphone addiction has become a growing concern in recent years, with increasing numbers of people exhibiting symptoms such as excessive phone use, loss of productivity, and even physical and psychological health problems. As a result, there is a need to develop effective tools for predicting smartphone addiction and identifying those at risk.</a:t>
            </a:r>
          </a:p>
          <a:p>
            <a:pPr marL="0" indent="0" algn="just">
              <a:lnSpc>
                <a:spcPct val="150000"/>
              </a:lnSpc>
              <a:buNone/>
            </a:pPr>
            <a:r>
              <a:rPr lang="en-US" dirty="0">
                <a:latin typeface="Times New Roman" panose="02020603050405020304" pitchFamily="18" charset="0"/>
                <a:cs typeface="Times New Roman" panose="02020603050405020304" pitchFamily="18" charset="0"/>
              </a:rPr>
              <a:t>In this study, we developed a machine learning model for predicting smartphone addiction using data collected from a survey of smartphone users. The survey included questions about demographics, phone use patterns, and various psychological factors such as anxiety, depression, and stress. a popular and effective machine learning method, to build our model. We preprocessed the data by encoding categorical variables and normalizing numerical variables to ensure the model could learn effectively. We then trained the model on a portion of the data and evaluated its performance on the remaining data using several metrics such as accuracy.</a:t>
            </a: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672549" y="102709"/>
            <a:ext cx="1405221" cy="593327"/>
          </a:xfrm>
          <a:prstGeom prst="rect">
            <a:avLst/>
          </a:prstGeom>
        </p:spPr>
      </p:pic>
    </p:spTree>
    <p:extLst>
      <p:ext uri="{BB962C8B-B14F-4D97-AF65-F5344CB8AC3E}">
        <p14:creationId xmlns:p14="http://schemas.microsoft.com/office/powerpoint/2010/main" val="4290427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3589" y="478545"/>
            <a:ext cx="6096000" cy="646331"/>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User Home page: User can view the home page after successful login.</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41ADCE4-7B7F-03FA-549B-59C246135769}"/>
              </a:ext>
            </a:extLst>
          </p:cNvPr>
          <p:cNvPicPr>
            <a:picLocks noChangeAspect="1"/>
          </p:cNvPicPr>
          <p:nvPr/>
        </p:nvPicPr>
        <p:blipFill>
          <a:blip r:embed="rId2"/>
          <a:stretch>
            <a:fillRect/>
          </a:stretch>
        </p:blipFill>
        <p:spPr>
          <a:xfrm>
            <a:off x="3230245" y="2167255"/>
            <a:ext cx="5731510" cy="2523490"/>
          </a:xfrm>
          <a:prstGeom prst="rect">
            <a:avLst/>
          </a:prstGeom>
        </p:spPr>
      </p:pic>
    </p:spTree>
    <p:extLst>
      <p:ext uri="{BB962C8B-B14F-4D97-AF65-F5344CB8AC3E}">
        <p14:creationId xmlns:p14="http://schemas.microsoft.com/office/powerpoint/2010/main" val="802261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980186" y="656873"/>
            <a:ext cx="87953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View:</a:t>
            </a:r>
            <a:endParaRPr kumimoji="0" lang="en-US" sz="2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9A8D237-1221-46BF-B2CD-93AF8D471F51}"/>
              </a:ext>
            </a:extLst>
          </p:cNvPr>
          <p:cNvPicPr>
            <a:picLocks noChangeAspect="1"/>
          </p:cNvPicPr>
          <p:nvPr/>
        </p:nvPicPr>
        <p:blipFill>
          <a:blip r:embed="rId2"/>
          <a:stretch>
            <a:fillRect/>
          </a:stretch>
        </p:blipFill>
        <p:spPr>
          <a:xfrm>
            <a:off x="3230245" y="2101532"/>
            <a:ext cx="5731510" cy="2654935"/>
          </a:xfrm>
          <a:prstGeom prst="rect">
            <a:avLst/>
          </a:prstGeom>
        </p:spPr>
      </p:pic>
    </p:spTree>
    <p:extLst>
      <p:ext uri="{BB962C8B-B14F-4D97-AF65-F5344CB8AC3E}">
        <p14:creationId xmlns:p14="http://schemas.microsoft.com/office/powerpoint/2010/main" val="1839829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2995" y="119445"/>
            <a:ext cx="784298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Training:</a:t>
            </a:r>
            <a:endParaRPr kumimoji="0" lang="en-US" sz="2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a:t>
            </a: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sz="2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 training the algorithm to see which one has the best accuracy.</a:t>
            </a:r>
            <a:endParaRPr kumimoji="0" lang="en-US" sz="2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tx1"/>
              </a:solidFill>
              <a:effectLst/>
              <a:latin typeface="Arial" panose="020B0604020202020204" pitchFamily="34" charset="0"/>
            </a:endParaRPr>
          </a:p>
        </p:txBody>
      </p:sp>
      <p:sp>
        <p:nvSpPr>
          <p:cNvPr id="3" name="Rectangle 3"/>
          <p:cNvSpPr>
            <a:spLocks noChangeArrowheads="1"/>
          </p:cNvSpPr>
          <p:nvPr/>
        </p:nvSpPr>
        <p:spPr bwMode="auto">
          <a:xfrm>
            <a:off x="4939930" y="6199972"/>
            <a:ext cx="2806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Fig8: </a:t>
            </a:r>
            <a:r>
              <a:rPr kumimoji="0" 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Training Algorithm</a:t>
            </a:r>
            <a:endParaRPr kumimoji="0" lang="en-US" sz="20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89CBC04-0D42-1674-7E3F-702D77483C77}"/>
              </a:ext>
            </a:extLst>
          </p:cNvPr>
          <p:cNvPicPr>
            <a:picLocks noChangeAspect="1"/>
          </p:cNvPicPr>
          <p:nvPr/>
        </p:nvPicPr>
        <p:blipFill>
          <a:blip r:embed="rId2"/>
          <a:stretch>
            <a:fillRect/>
          </a:stretch>
        </p:blipFill>
        <p:spPr>
          <a:xfrm>
            <a:off x="3230245" y="2167890"/>
            <a:ext cx="5731510" cy="2522220"/>
          </a:xfrm>
          <a:prstGeom prst="rect">
            <a:avLst/>
          </a:prstGeom>
        </p:spPr>
      </p:pic>
    </p:spTree>
    <p:extLst>
      <p:ext uri="{BB962C8B-B14F-4D97-AF65-F5344CB8AC3E}">
        <p14:creationId xmlns:p14="http://schemas.microsoft.com/office/powerpoint/2010/main" val="2426040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91978" y="955988"/>
            <a:ext cx="152932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Prediction:</a:t>
            </a:r>
            <a:endParaRPr kumimoji="0" lang="en-US" sz="22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effectLst/>
              <a:latin typeface="Arial" panose="020B0604020202020204" pitchFamily="34" charset="0"/>
            </a:endParaRPr>
          </a:p>
        </p:txBody>
      </p:sp>
      <p:sp>
        <p:nvSpPr>
          <p:cNvPr id="3" name="Rectangle 3"/>
          <p:cNvSpPr>
            <a:spLocks noChangeArrowheads="1"/>
          </p:cNvSpPr>
          <p:nvPr/>
        </p:nvSpPr>
        <p:spPr bwMode="auto">
          <a:xfrm>
            <a:off x="6326627" y="6219624"/>
            <a:ext cx="6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9660441F-A706-C7A4-FF95-BBE1A840921A}"/>
              </a:ext>
            </a:extLst>
          </p:cNvPr>
          <p:cNvSpPr/>
          <p:nvPr/>
        </p:nvSpPr>
        <p:spPr>
          <a:xfrm>
            <a:off x="4948595" y="5073134"/>
            <a:ext cx="1779654" cy="369332"/>
          </a:xfrm>
          <a:prstGeom prst="rect">
            <a:avLst/>
          </a:prstGeom>
        </p:spPr>
        <p:txBody>
          <a:bodyPr wrap="none">
            <a:spAutoFit/>
          </a:bodyPr>
          <a:lstStyle/>
          <a:p>
            <a:pPr lvl="0" algn="ctr" eaLnBrk="0" fontAlgn="base" hangingPunct="0">
              <a:spcBef>
                <a:spcPct val="0"/>
              </a:spcBef>
              <a:spcAft>
                <a:spcPct val="0"/>
              </a:spcAft>
            </a:pP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Fig9:</a:t>
            </a:r>
            <a:r>
              <a:rPr lang="en-US" dirty="0">
                <a:latin typeface="Arial Unicode MS" panose="020B0604020202020204" pitchFamily="34" charset="-128"/>
                <a:ea typeface="Times New Roman" panose="02020603050405020304" pitchFamily="18" charset="0"/>
                <a:cs typeface="Courier New" panose="02070309020205020404" pitchFamily="49" charset="0"/>
              </a:rPr>
              <a:t> </a:t>
            </a:r>
            <a:r>
              <a:rPr lang="en-US" dirty="0">
                <a:latin typeface="Times New Roman" panose="02020603050405020304" pitchFamily="18" charset="0"/>
                <a:ea typeface="Times New Roman" panose="02020603050405020304" pitchFamily="18" charset="0"/>
                <a:cs typeface="Times New Roman" panose="02020603050405020304" pitchFamily="18" charset="0"/>
              </a:rPr>
              <a:t>Prediction</a:t>
            </a:r>
            <a:r>
              <a:rPr lang="en-US" dirty="0"/>
              <a:t> </a:t>
            </a:r>
            <a:endParaRPr lang="en-US" dirty="0">
              <a:latin typeface="Arial" panose="020B0604020202020204" pitchFamily="34" charset="0"/>
            </a:endParaRPr>
          </a:p>
        </p:txBody>
      </p:sp>
      <p:pic>
        <p:nvPicPr>
          <p:cNvPr id="5" name="Picture 4">
            <a:extLst>
              <a:ext uri="{FF2B5EF4-FFF2-40B4-BE49-F238E27FC236}">
                <a16:creationId xmlns:a16="http://schemas.microsoft.com/office/drawing/2014/main" id="{826C57C9-70D5-5664-C92B-82F37FB79B39}"/>
              </a:ext>
            </a:extLst>
          </p:cNvPr>
          <p:cNvPicPr>
            <a:picLocks noChangeAspect="1"/>
          </p:cNvPicPr>
          <p:nvPr/>
        </p:nvPicPr>
        <p:blipFill>
          <a:blip r:embed="rId2"/>
          <a:stretch>
            <a:fillRect/>
          </a:stretch>
        </p:blipFill>
        <p:spPr>
          <a:xfrm>
            <a:off x="3230245" y="2207577"/>
            <a:ext cx="5731510" cy="2442845"/>
          </a:xfrm>
          <a:prstGeom prst="rect">
            <a:avLst/>
          </a:prstGeom>
        </p:spPr>
      </p:pic>
    </p:spTree>
    <p:extLst>
      <p:ext uri="{BB962C8B-B14F-4D97-AF65-F5344CB8AC3E}">
        <p14:creationId xmlns:p14="http://schemas.microsoft.com/office/powerpoint/2010/main" val="13373784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4233" y="1018116"/>
            <a:ext cx="8911687" cy="638407"/>
          </a:xfrm>
        </p:spPr>
        <p:txBody>
          <a:bodyPr>
            <a:normAutofit/>
          </a:bodyPr>
          <a:lstStyle/>
          <a:p>
            <a:pPr algn="ctr"/>
            <a:r>
              <a:rPr lang="en-US" sz="24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1136202" y="1843042"/>
            <a:ext cx="9739718" cy="2808037"/>
          </a:xfrm>
        </p:spPr>
        <p:txBody>
          <a:bodyPr>
            <a:norm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In this project, we have developed a user friendly application called prediction of smartphone addiction using Machine Learning Model techniques such as Decision tree, Random forest, Logistic Regression, We used the best techniques we found and its show the Addicted ,not addicted are maybe addicted.</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0652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8061" y="219709"/>
            <a:ext cx="8911687" cy="518616"/>
          </a:xfrm>
        </p:spPr>
        <p:txBody>
          <a:bodyPr>
            <a:normAutofit/>
          </a:bodyPr>
          <a:lstStyle/>
          <a:p>
            <a:pPr algn="ctr"/>
            <a:r>
              <a:rPr lang="en-US" sz="2700" b="1" dirty="0">
                <a:latin typeface="Times New Roman" panose="02020603050405020304" pitchFamily="18" charset="0"/>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73986" y="1147837"/>
            <a:ext cx="10854188" cy="5305972"/>
          </a:xfrm>
        </p:spPr>
        <p:txBody>
          <a:bodyPr>
            <a:noAutofit/>
          </a:bodyPr>
          <a:lstStyle/>
          <a:p>
            <a:pPr algn="just">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[1] Demir, K. &amp;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Akpinat</a:t>
            </a:r>
            <a:r>
              <a:rPr lang="en-IN" dirty="0">
                <a:effectLst/>
                <a:latin typeface="Times New Roman" panose="02020603050405020304" pitchFamily="18" charset="0"/>
                <a:ea typeface="Calibri" panose="020F0502020204030204" pitchFamily="34" charset="0"/>
                <a:cs typeface="Times New Roman" panose="02020603050405020304" pitchFamily="18" charset="0"/>
              </a:rPr>
              <a:t>, E. The effect of mobile learning applications on students’ academic achievement and attitudes toward mobile learning. Malays. Online J. Educ. Technol. 6, 48–59 (2018).</a:t>
            </a:r>
          </a:p>
          <a:p>
            <a:pPr algn="just">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[2]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Abadiyan</a:t>
            </a:r>
            <a:r>
              <a:rPr lang="en-IN" dirty="0">
                <a:effectLst/>
                <a:latin typeface="Times New Roman" panose="02020603050405020304" pitchFamily="18" charset="0"/>
                <a:ea typeface="Calibri" panose="020F0502020204030204" pitchFamily="34" charset="0"/>
                <a:cs typeface="Times New Roman" panose="02020603050405020304" pitchFamily="18" charset="0"/>
              </a:rPr>
              <a:t>, F.,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Hadadnezhad</a:t>
            </a:r>
            <a:r>
              <a:rPr lang="en-IN" dirty="0">
                <a:effectLst/>
                <a:latin typeface="Times New Roman" panose="02020603050405020304" pitchFamily="18" charset="0"/>
                <a:ea typeface="Calibri" panose="020F0502020204030204" pitchFamily="34" charset="0"/>
                <a:cs typeface="Times New Roman" panose="02020603050405020304" pitchFamily="18" charset="0"/>
              </a:rPr>
              <a:t>, M.,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Khosrokiani</a:t>
            </a:r>
            <a:r>
              <a:rPr lang="en-IN" dirty="0">
                <a:effectLst/>
                <a:latin typeface="Times New Roman" panose="02020603050405020304" pitchFamily="18" charset="0"/>
                <a:ea typeface="Calibri" panose="020F0502020204030204" pitchFamily="34" charset="0"/>
                <a:cs typeface="Times New Roman" panose="02020603050405020304" pitchFamily="18" charset="0"/>
              </a:rPr>
              <a:t>, Z.,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Letafatkar</a:t>
            </a:r>
            <a:r>
              <a:rPr lang="en-IN" dirty="0">
                <a:effectLst/>
                <a:latin typeface="Times New Roman" panose="02020603050405020304" pitchFamily="18" charset="0"/>
                <a:ea typeface="Calibri" panose="020F0502020204030204" pitchFamily="34" charset="0"/>
                <a:cs typeface="Times New Roman" panose="02020603050405020304" pitchFamily="18" charset="0"/>
              </a:rPr>
              <a:t>, A. &amp; </a:t>
            </a:r>
            <a:r>
              <a:rPr lang="en-IN" dirty="0" err="1">
                <a:effectLst/>
                <a:latin typeface="Times New Roman" panose="02020603050405020304" pitchFamily="18" charset="0"/>
                <a:ea typeface="Calibri" panose="020F0502020204030204" pitchFamily="34" charset="0"/>
                <a:cs typeface="Times New Roman" panose="02020603050405020304" pitchFamily="18" charset="0"/>
              </a:rPr>
              <a:t>Akhshik</a:t>
            </a:r>
            <a:r>
              <a:rPr lang="en-IN" dirty="0">
                <a:effectLst/>
                <a:latin typeface="Times New Roman" panose="02020603050405020304" pitchFamily="18" charset="0"/>
                <a:ea typeface="Calibri" panose="020F0502020204030204" pitchFamily="34" charset="0"/>
                <a:cs typeface="Times New Roman" panose="02020603050405020304" pitchFamily="18" charset="0"/>
              </a:rPr>
              <a:t>, H. Adding a smartphone app to global postural re-education to improve neck pain, posture, quality of life, and endurance in people with nonspecific neck pain: A randomized controlled trial. Trials 22, 274 (2021).</a:t>
            </a:r>
          </a:p>
          <a:p>
            <a:pPr algn="just">
              <a:lnSpc>
                <a:spcPct val="150000"/>
              </a:lnSpc>
              <a:spcAft>
                <a:spcPts val="800"/>
              </a:spcAft>
            </a:pPr>
            <a:r>
              <a:rPr lang="en-IN" dirty="0">
                <a:effectLst/>
                <a:latin typeface="Times New Roman" panose="02020603050405020304" pitchFamily="18" charset="0"/>
                <a:ea typeface="Calibri" panose="020F0502020204030204" pitchFamily="34" charset="0"/>
                <a:cs typeface="Times New Roman" panose="02020603050405020304" pitchFamily="18" charset="0"/>
              </a:rPr>
              <a:t>[3] Osorio-Molina, C. et al. Smartphone addiction, risk factors and its adverse effects in nursing students: A systematic review and meta-analysis. Nurse Educ. Today 98, 104741 (2021).</a:t>
            </a:r>
          </a:p>
        </p:txBody>
      </p:sp>
    </p:spTree>
    <p:extLst>
      <p:ext uri="{BB962C8B-B14F-4D97-AF65-F5344CB8AC3E}">
        <p14:creationId xmlns:p14="http://schemas.microsoft.com/office/powerpoint/2010/main" val="4150379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372" y="486623"/>
            <a:ext cx="10963515" cy="5525680"/>
          </a:xfrm>
          <a:prstGeom prst="rect">
            <a:avLst/>
          </a:prstGeom>
        </p:spPr>
        <p:txBody>
          <a:bodyPr wrap="square">
            <a:spAutoFit/>
          </a:bodyPr>
          <a:lstStyle/>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[4] </a:t>
            </a:r>
            <a:r>
              <a:rPr lang="en-US" sz="2000" dirty="0" err="1">
                <a:latin typeface="Times New Roman" panose="02020603050405020304" pitchFamily="18" charset="0"/>
                <a:ea typeface="Calibri" panose="020F0502020204030204" pitchFamily="34" charset="0"/>
                <a:cs typeface="Times New Roman" panose="02020603050405020304" pitchFamily="18" charset="0"/>
              </a:rPr>
              <a:t>Osailan</a:t>
            </a:r>
            <a:r>
              <a:rPr lang="en-US" sz="2000" dirty="0">
                <a:latin typeface="Times New Roman" panose="02020603050405020304" pitchFamily="18" charset="0"/>
                <a:ea typeface="Calibri" panose="020F0502020204030204" pitchFamily="34" charset="0"/>
                <a:cs typeface="Times New Roman" panose="02020603050405020304" pitchFamily="18" charset="0"/>
              </a:rPr>
              <a:t>, A. The relationship between smartphone usage duration (using smartphone’s ability to monitor screen time) with hand-grip and pinch-grip strength among young people: An observational study. BMC </a:t>
            </a:r>
            <a:r>
              <a:rPr lang="en-US" sz="2000" dirty="0" err="1">
                <a:latin typeface="Times New Roman" panose="02020603050405020304" pitchFamily="18" charset="0"/>
                <a:ea typeface="Calibri" panose="020F0502020204030204" pitchFamily="34" charset="0"/>
                <a:cs typeface="Times New Roman" panose="02020603050405020304" pitchFamily="18" charset="0"/>
              </a:rPr>
              <a:t>Musculoskelet</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Disord</a:t>
            </a:r>
            <a:r>
              <a:rPr lang="en-US" sz="2000" dirty="0">
                <a:latin typeface="Times New Roman" panose="02020603050405020304" pitchFamily="18" charset="0"/>
                <a:ea typeface="Calibri" panose="020F0502020204030204" pitchFamily="34" charset="0"/>
                <a:cs typeface="Times New Roman" panose="02020603050405020304" pitchFamily="18" charset="0"/>
              </a:rPr>
              <a:t>. 22, 186 (2021). </a:t>
            </a:r>
          </a:p>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[5]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Hitti</a:t>
            </a:r>
            <a:r>
              <a:rPr lang="en-US" sz="2000" dirty="0">
                <a:latin typeface="Times New Roman" panose="02020603050405020304" pitchFamily="18" charset="0"/>
                <a:ea typeface="Calibri" panose="020F0502020204030204" pitchFamily="34" charset="0"/>
                <a:cs typeface="Times New Roman" panose="02020603050405020304" pitchFamily="18" charset="0"/>
              </a:rPr>
              <a:t>, E., Hadid, D., Melki, J.,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Kaddoura</a:t>
            </a:r>
            <a:r>
              <a:rPr lang="en-US" sz="2000" dirty="0">
                <a:latin typeface="Times New Roman" panose="02020603050405020304" pitchFamily="18" charset="0"/>
                <a:ea typeface="Calibri" panose="020F0502020204030204" pitchFamily="34" charset="0"/>
                <a:cs typeface="Times New Roman" panose="02020603050405020304" pitchFamily="18" charset="0"/>
              </a:rPr>
              <a:t>, R. &amp; </a:t>
            </a:r>
            <a:r>
              <a:rPr lang="en-US" sz="2000" dirty="0" err="1">
                <a:latin typeface="Times New Roman" panose="02020603050405020304" pitchFamily="18" charset="0"/>
                <a:ea typeface="Calibri" panose="020F0502020204030204" pitchFamily="34" charset="0"/>
                <a:cs typeface="Times New Roman" panose="02020603050405020304" pitchFamily="18" charset="0"/>
              </a:rPr>
              <a:t>Alameddine</a:t>
            </a:r>
            <a:r>
              <a:rPr lang="en-US" sz="2000" dirty="0">
                <a:latin typeface="Times New Roman" panose="02020603050405020304" pitchFamily="18" charset="0"/>
                <a:ea typeface="Calibri" panose="020F0502020204030204" pitchFamily="34" charset="0"/>
                <a:cs typeface="Times New Roman" panose="02020603050405020304" pitchFamily="18" charset="0"/>
              </a:rPr>
              <a:t>, M. Mobile device use among emergency department healthcare professionals: prevalence, utilization and attitudes. Sci. Rep. 11, 1917 (2021).</a:t>
            </a:r>
          </a:p>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[6] </a:t>
            </a:r>
            <a:r>
              <a:rPr lang="en-US" sz="2000" dirty="0" err="1">
                <a:latin typeface="Times New Roman" panose="02020603050405020304" pitchFamily="18" charset="0"/>
                <a:ea typeface="Calibri" panose="020F0502020204030204" pitchFamily="34" charset="0"/>
                <a:cs typeface="Times New Roman" panose="02020603050405020304" pitchFamily="18" charset="0"/>
              </a:rPr>
              <a:t>Shaygan</a:t>
            </a:r>
            <a:r>
              <a:rPr lang="en-US" sz="2000" dirty="0">
                <a:latin typeface="Times New Roman" panose="02020603050405020304" pitchFamily="18" charset="0"/>
                <a:ea typeface="Calibri" panose="020F0502020204030204" pitchFamily="34" charset="0"/>
                <a:cs typeface="Times New Roman" panose="02020603050405020304" pitchFamily="18" charset="0"/>
              </a:rPr>
              <a:t>, M. &amp; </a:t>
            </a:r>
            <a:r>
              <a:rPr lang="en-US" sz="2000" dirty="0" err="1">
                <a:latin typeface="Times New Roman" panose="02020603050405020304" pitchFamily="18" charset="0"/>
                <a:ea typeface="Calibri" panose="020F0502020204030204" pitchFamily="34" charset="0"/>
                <a:cs typeface="Times New Roman" panose="02020603050405020304" pitchFamily="18" charset="0"/>
              </a:rPr>
              <a:t>Jaberi</a:t>
            </a:r>
            <a:r>
              <a:rPr lang="en-US" sz="2000" dirty="0">
                <a:latin typeface="Times New Roman" panose="02020603050405020304" pitchFamily="18" charset="0"/>
                <a:ea typeface="Calibri" panose="020F0502020204030204" pitchFamily="34" charset="0"/>
                <a:cs typeface="Times New Roman" panose="02020603050405020304" pitchFamily="18" charset="0"/>
              </a:rPr>
              <a:t>, A. The effect of a smartphone-based pain management application on pain intensity and quality of life in adolescents with chronic pain. Sci. Rep. 11, 6588 (2021).</a:t>
            </a:r>
          </a:p>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[7] Sohn, S. Y.,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Krasnoff</a:t>
            </a:r>
            <a:r>
              <a:rPr lang="en-US" sz="2000" dirty="0">
                <a:latin typeface="Times New Roman" panose="02020603050405020304" pitchFamily="18" charset="0"/>
                <a:ea typeface="Calibri" panose="020F0502020204030204" pitchFamily="34" charset="0"/>
                <a:cs typeface="Times New Roman" panose="02020603050405020304" pitchFamily="18" charset="0"/>
              </a:rPr>
              <a:t>, L., Rees, P., </a:t>
            </a:r>
            <a:r>
              <a:rPr lang="en-US" sz="2000" dirty="0" err="1">
                <a:latin typeface="Times New Roman" panose="02020603050405020304" pitchFamily="18" charset="0"/>
                <a:ea typeface="Calibri" panose="020F0502020204030204" pitchFamily="34" charset="0"/>
                <a:cs typeface="Times New Roman" panose="02020603050405020304" pitchFamily="18" charset="0"/>
              </a:rPr>
              <a:t>Kalk</a:t>
            </a:r>
            <a:r>
              <a:rPr lang="en-US" sz="2000" dirty="0">
                <a:latin typeface="Times New Roman" panose="02020603050405020304" pitchFamily="18" charset="0"/>
                <a:ea typeface="Calibri" panose="020F0502020204030204" pitchFamily="34" charset="0"/>
                <a:cs typeface="Times New Roman" panose="02020603050405020304" pitchFamily="18" charset="0"/>
              </a:rPr>
              <a:t>, N. J. &amp; Carter, B. The association between smartphone addiction and sleep: A UK cross-sectional study of young adults. Front. Psych. 12, 629407 (2021).</a:t>
            </a:r>
          </a:p>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[8] Wilkerson, G. B. et al. Wellness survey responses and smartphone app response efficiency: Associations with remote history of sport-related concussion. Percept. Mot. Skills 128, 714–730 (2021). </a:t>
            </a:r>
          </a:p>
        </p:txBody>
      </p:sp>
    </p:spTree>
    <p:extLst>
      <p:ext uri="{BB962C8B-B14F-4D97-AF65-F5344CB8AC3E}">
        <p14:creationId xmlns:p14="http://schemas.microsoft.com/office/powerpoint/2010/main" val="3309181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132461-A1A3-055E-7346-0FEDD6AB7AF4}"/>
              </a:ext>
            </a:extLst>
          </p:cNvPr>
          <p:cNvSpPr txBox="1"/>
          <p:nvPr/>
        </p:nvSpPr>
        <p:spPr>
          <a:xfrm>
            <a:off x="695739" y="660090"/>
            <a:ext cx="10800522" cy="2806987"/>
          </a:xfrm>
          <a:prstGeom prst="rect">
            <a:avLst/>
          </a:prstGeom>
          <a:noFill/>
        </p:spPr>
        <p:txBody>
          <a:bodyPr wrap="square">
            <a:spAutoFit/>
          </a:bodyPr>
          <a:lstStyle/>
          <a:p>
            <a:pPr>
              <a:lnSpc>
                <a:spcPct val="150000"/>
              </a:lnSpc>
            </a:pPr>
            <a:r>
              <a:rPr lang="en-IN" sz="2000" dirty="0">
                <a:latin typeface="Times New Roman" panose="02020603050405020304" pitchFamily="18" charset="0"/>
                <a:cs typeface="Times New Roman" panose="02020603050405020304" pitchFamily="18" charset="0"/>
              </a:rPr>
              <a:t>[9] Thornton, L. et al. A multiple health </a:t>
            </a:r>
            <a:r>
              <a:rPr lang="en-IN" sz="2000" dirty="0" err="1">
                <a:latin typeface="Times New Roman" panose="02020603050405020304" pitchFamily="18" charset="0"/>
                <a:cs typeface="Times New Roman" panose="02020603050405020304" pitchFamily="18" charset="0"/>
              </a:rPr>
              <a:t>behavior</a:t>
            </a:r>
            <a:r>
              <a:rPr lang="en-IN" sz="2000" dirty="0">
                <a:latin typeface="Times New Roman" panose="02020603050405020304" pitchFamily="18" charset="0"/>
                <a:cs typeface="Times New Roman" panose="02020603050405020304" pitchFamily="18" charset="0"/>
              </a:rPr>
              <a:t> change, self-monitoring mobile app for adolescents: Development and usability study of the Health4Life App. JMIR Format. Res. 5, e25513 (2021).</a:t>
            </a:r>
          </a:p>
          <a:p>
            <a:pPr>
              <a:lnSpc>
                <a:spcPct val="150000"/>
              </a:lnSpc>
            </a:pPr>
            <a:endParaRPr lang="en-IN" sz="2000" dirty="0">
              <a:latin typeface="Times New Roman" panose="02020603050405020304" pitchFamily="18" charset="0"/>
              <a:cs typeface="Times New Roman" panose="02020603050405020304" pitchFamily="18" charset="0"/>
            </a:endParaRPr>
          </a:p>
          <a:p>
            <a:pPr>
              <a:lnSpc>
                <a:spcPct val="150000"/>
              </a:lnSpc>
            </a:pPr>
            <a:r>
              <a:rPr lang="en-IN" sz="2000" dirty="0">
                <a:latin typeface="Times New Roman" panose="02020603050405020304" pitchFamily="18" charset="0"/>
                <a:cs typeface="Times New Roman" panose="02020603050405020304" pitchFamily="18" charset="0"/>
              </a:rPr>
              <a:t>[10] Joo, E., Kononova, A., </a:t>
            </a:r>
            <a:r>
              <a:rPr lang="en-IN" sz="2000" dirty="0" err="1">
                <a:latin typeface="Times New Roman" panose="02020603050405020304" pitchFamily="18" charset="0"/>
                <a:cs typeface="Times New Roman" panose="02020603050405020304" pitchFamily="18" charset="0"/>
              </a:rPr>
              <a:t>Kanthawala</a:t>
            </a:r>
            <a:r>
              <a:rPr lang="en-IN" sz="2000" dirty="0">
                <a:latin typeface="Times New Roman" panose="02020603050405020304" pitchFamily="18" charset="0"/>
                <a:cs typeface="Times New Roman" panose="02020603050405020304" pitchFamily="18" charset="0"/>
              </a:rPr>
              <a:t>, S., Peng, W. &amp; </a:t>
            </a:r>
            <a:r>
              <a:rPr lang="en-IN" sz="2000" dirty="0" err="1">
                <a:latin typeface="Times New Roman" panose="02020603050405020304" pitchFamily="18" charset="0"/>
                <a:cs typeface="Times New Roman" panose="02020603050405020304" pitchFamily="18" charset="0"/>
              </a:rPr>
              <a:t>Cotten</a:t>
            </a:r>
            <a:r>
              <a:rPr lang="en-IN" sz="2000" dirty="0">
                <a:latin typeface="Times New Roman" panose="02020603050405020304" pitchFamily="18" charset="0"/>
                <a:cs typeface="Times New Roman" panose="02020603050405020304" pitchFamily="18" charset="0"/>
              </a:rPr>
              <a:t>, S. Smartphone users’ persuasion knowledge in the context of consumer mHealth apps: Qualitative study. JMIR </a:t>
            </a:r>
            <a:r>
              <a:rPr lang="en-IN" sz="2000" dirty="0" err="1">
                <a:latin typeface="Times New Roman" panose="02020603050405020304" pitchFamily="18" charset="0"/>
                <a:cs typeface="Times New Roman" panose="02020603050405020304" pitchFamily="18" charset="0"/>
              </a:rPr>
              <a:t>Mhealth</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Uhealth</a:t>
            </a:r>
            <a:r>
              <a:rPr lang="en-IN" sz="2000" dirty="0">
                <a:latin typeface="Times New Roman" panose="02020603050405020304" pitchFamily="18" charset="0"/>
                <a:cs typeface="Times New Roman" panose="02020603050405020304" pitchFamily="18" charset="0"/>
              </a:rPr>
              <a:t> 9, e16518 (2021).</a:t>
            </a:r>
          </a:p>
        </p:txBody>
      </p:sp>
    </p:spTree>
    <p:extLst>
      <p:ext uri="{BB962C8B-B14F-4D97-AF65-F5344CB8AC3E}">
        <p14:creationId xmlns:p14="http://schemas.microsoft.com/office/powerpoint/2010/main" val="3249708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rot="20347992">
            <a:off x="3146091" y="2582858"/>
            <a:ext cx="5325493" cy="2327227"/>
          </a:xfrm>
          <a:prstGeom prst="rect">
            <a:avLst/>
          </a:prstGeom>
          <a:ln>
            <a:noFill/>
          </a:ln>
          <a:effectLst>
            <a:softEdge rad="112500"/>
          </a:effectLst>
        </p:spPr>
      </p:pic>
      <p:pic>
        <p:nvPicPr>
          <p:cNvPr id="6" name="Picture 5"/>
          <p:cNvPicPr>
            <a:picLocks noChangeAspect="1"/>
          </p:cNvPicPr>
          <p:nvPr/>
        </p:nvPicPr>
        <p:blipFill>
          <a:blip r:embed="rId3"/>
          <a:stretch>
            <a:fillRect/>
          </a:stretch>
        </p:blipFill>
        <p:spPr>
          <a:xfrm>
            <a:off x="0" y="-44798"/>
            <a:ext cx="1914525" cy="1809750"/>
          </a:xfrm>
          <a:prstGeom prst="rect">
            <a:avLst/>
          </a:prstGeom>
          <a:ln>
            <a:noFill/>
          </a:ln>
          <a:effectLst>
            <a:softEdge rad="112500"/>
          </a:effectLst>
        </p:spPr>
      </p:pic>
    </p:spTree>
    <p:extLst>
      <p:ext uri="{BB962C8B-B14F-4D97-AF65-F5344CB8AC3E}">
        <p14:creationId xmlns:p14="http://schemas.microsoft.com/office/powerpoint/2010/main" val="2180806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9BAC2D-EAF9-63B0-E34F-D426D5EDC8C7}"/>
              </a:ext>
            </a:extLst>
          </p:cNvPr>
          <p:cNvSpPr txBox="1"/>
          <p:nvPr/>
        </p:nvSpPr>
        <p:spPr>
          <a:xfrm>
            <a:off x="476476" y="668030"/>
            <a:ext cx="10953524" cy="5576976"/>
          </a:xfrm>
          <a:prstGeom prst="rect">
            <a:avLst/>
          </a:prstGeom>
          <a:noFill/>
        </p:spPr>
        <p:txBody>
          <a:bodyPr wrap="square">
            <a:spAutoFit/>
          </a:bodyPr>
          <a:lstStyle/>
          <a:p>
            <a:pPr marL="0" indent="0" algn="just">
              <a:lnSpc>
                <a:spcPct val="150000"/>
              </a:lnSpc>
              <a:buNone/>
            </a:pPr>
            <a:r>
              <a:rPr lang="en-US" sz="2000" dirty="0">
                <a:latin typeface="Times New Roman" panose="02020603050405020304" pitchFamily="18" charset="0"/>
                <a:cs typeface="Times New Roman" panose="02020603050405020304" pitchFamily="18" charset="0"/>
              </a:rPr>
              <a:t>Our results showed that the model achieved a high accuracy of   in predicting smartphone addiction. The most important features for predicting addiction were phone use patterns such as the frequency of checking notifications, the number of hours spent on the phone each day, and the types of apps used most frequently. Other important factors included age, gender, and stress </a:t>
            </a:r>
            <a:r>
              <a:rPr lang="en-US" sz="2000" dirty="0" err="1">
                <a:latin typeface="Times New Roman" panose="02020603050405020304" pitchFamily="18" charset="0"/>
                <a:cs typeface="Times New Roman" panose="02020603050405020304" pitchFamily="18" charset="0"/>
              </a:rPr>
              <a:t>levels.The</a:t>
            </a:r>
            <a:r>
              <a:rPr lang="en-US" sz="2000" dirty="0">
                <a:latin typeface="Times New Roman" panose="02020603050405020304" pitchFamily="18" charset="0"/>
                <a:cs typeface="Times New Roman" panose="02020603050405020304" pitchFamily="18" charset="0"/>
              </a:rPr>
              <a:t> model we developed has several potential applications. It could be used by healthcare professionals to identify individuals who are at risk of developing smartphone addiction and provide appropriate interventions. It could also be used by app developers to design apps that are less addictive and promote healthier phone use habits. In conclusion, our study demonstrates the feasibility and effectiveness of using machine learning models for predicting smartphone addiction. Further research is needed to validate our findings on larger and more diverse datasets and to explore the potential applications of this model in different contexts.</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000" b="1" dirty="0">
                <a:latin typeface="Times New Roman" panose="02020603050405020304" pitchFamily="18" charset="0"/>
                <a:cs typeface="Times New Roman" panose="02020603050405020304" pitchFamily="18" charset="0"/>
              </a:rPr>
              <a:t>Keywords: </a:t>
            </a:r>
            <a:r>
              <a:rPr lang="en-US" sz="2000" dirty="0">
                <a:latin typeface="Times New Roman" panose="02020603050405020304" pitchFamily="18" charset="0"/>
                <a:cs typeface="Times New Roman" panose="02020603050405020304" pitchFamily="18" charset="0"/>
              </a:rPr>
              <a:t>Decision tree, Random Forest, Logistic Regression and Machine learning techniques.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7603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267" y="189850"/>
            <a:ext cx="8911687" cy="1280890"/>
          </a:xfrm>
        </p:spPr>
        <p:txBody>
          <a:bodyPr>
            <a:normAutofit fontScale="90000"/>
          </a:bodyPr>
          <a:lstStyle/>
          <a:p>
            <a:pPr algn="ctr"/>
            <a:r>
              <a:rPr lang="en-US" sz="2700" b="1" dirty="0">
                <a:latin typeface="Times New Roman" panose="02020603050405020304" pitchFamily="18" charset="0"/>
                <a:cs typeface="Times New Roman" panose="02020603050405020304" pitchFamily="18" charset="0"/>
              </a:rPr>
              <a:t>INTRODUCTION</a:t>
            </a:r>
            <a:br>
              <a:rPr lang="en-US" altLang="en-US" sz="2700" b="1"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 </a:t>
            </a:r>
            <a:br>
              <a:rPr lang="en-US" altLang="en-US"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456220" y="1043375"/>
            <a:ext cx="10844011" cy="5383929"/>
          </a:xfrm>
        </p:spPr>
        <p:txBody>
          <a:bodyPr>
            <a:noAutofit/>
          </a:bodyPr>
          <a:lstStyle/>
          <a:p>
            <a:pPr marL="0" indent="0" algn="just">
              <a:lnSpc>
                <a:spcPct val="150000"/>
              </a:lnSpc>
              <a:buNone/>
            </a:pPr>
            <a:r>
              <a:rPr lang="en-US" sz="2000" dirty="0">
                <a:solidFill>
                  <a:schemeClr val="tx1"/>
                </a:solidFill>
                <a:latin typeface="Times New Roman" panose="02020603050405020304" pitchFamily="18" charset="0"/>
                <a:cs typeface="Times New Roman" panose="02020603050405020304" pitchFamily="18" charset="0"/>
              </a:rPr>
              <a:t>Smartphones have become an integral part of our lives, and their usage has increased dramatically over the past decade. While smartphones offer numerous benefits, excessive smartphone usage can lead to addiction and have negative impacts on individuals' physical and mental health, social relationships, and productivity. Machine learning can be used to develop models that can predict smartphone addiction based on various features such as smartphone usage patterns, social media usage, demographic information, and psychological factors. These models can help identify individuals who are at risk of smartphone addiction and provide them with appropriate interventions and support. To develop a machine learning model for predicting smartphone addiction, one would typically start by collecting data from a large sample of individuals. This data would include information about their smartphone usage patterns, social media usage, demographic information such as age, gender, and psychological factors such as anxiety, depression, and stress levels. Once the data is collected</a:t>
            </a: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549987" y="189850"/>
            <a:ext cx="1500489" cy="533481"/>
          </a:xfrm>
          <a:prstGeom prst="rect">
            <a:avLst/>
          </a:prstGeom>
        </p:spPr>
      </p:pic>
    </p:spTree>
    <p:extLst>
      <p:ext uri="{BB962C8B-B14F-4D97-AF65-F5344CB8AC3E}">
        <p14:creationId xmlns:p14="http://schemas.microsoft.com/office/powerpoint/2010/main" val="2595292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8385" y="819359"/>
            <a:ext cx="10792496" cy="4653646"/>
          </a:xfrm>
          <a:prstGeom prst="rect">
            <a:avLst/>
          </a:prstGeom>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it is preprocessed and cleaned to remove any missing or irrelevant data points. Next, a suitable machine learning algorithm is selected, such as logistic regression, decision tree, or Random Forest, based on the nature of the data and the problem at hand. The data is then split into two sets, a training set and a testing set. The training set is used to train the machine learning model by feeding it with input features and corresponding output labels. The model learns to recognize patterns in the data and establish a relationship between the input features and the output labels. Once the model is trained, it is tested on the testing set to evaluate its performance. The performance of the model is measured using various metrics such as accuracy. The model is further refined by tweaking its parameters or selecting different algorithms until satisfactory performance is achieved. Once the model is developed, it can be used to predict smartphone addiction in individuals by feeding their input features into the model.</a:t>
            </a:r>
          </a:p>
        </p:txBody>
      </p:sp>
    </p:spTree>
    <p:extLst>
      <p:ext uri="{BB962C8B-B14F-4D97-AF65-F5344CB8AC3E}">
        <p14:creationId xmlns:p14="http://schemas.microsoft.com/office/powerpoint/2010/main" val="1139335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D8E423-93A9-C2C4-4875-748EC2815C43}"/>
              </a:ext>
            </a:extLst>
          </p:cNvPr>
          <p:cNvSpPr txBox="1"/>
          <p:nvPr/>
        </p:nvSpPr>
        <p:spPr>
          <a:xfrm>
            <a:off x="344557" y="530161"/>
            <a:ext cx="11105321" cy="2246769"/>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model outputs a probability score indicating the likelihood of smartphone addiction. Based on this score, appropriate interventions and support can be provided to individuals at risk of addiction. In conclusion, machine learning models can be a valuable tool for predicting smartphone addiction and identifying individuals at risk. These models can help individuals and healthcare professionals take proactive measures to prevent addiction and mitigate its negative effects. However, it is essential to collect high-quality data and develop accurate and reliable models that can be effectively used in real-world settings.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23284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626</TotalTime>
  <Words>4036</Words>
  <Application>Microsoft Office PowerPoint</Application>
  <PresentationFormat>Widescreen</PresentationFormat>
  <Paragraphs>198</Paragraphs>
  <Slides>58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Arial Unicode MS</vt:lpstr>
      <vt:lpstr>Calibri</vt:lpstr>
      <vt:lpstr>Century Gothic</vt:lpstr>
      <vt:lpstr>Liberation Serif</vt:lpstr>
      <vt:lpstr>Symbol</vt:lpstr>
      <vt:lpstr>Times New Roman</vt:lpstr>
      <vt:lpstr>Wingdings</vt:lpstr>
      <vt:lpstr>Vapor Trail</vt:lpstr>
      <vt:lpstr>PowerPoint Presentation</vt:lpstr>
      <vt:lpstr>INDEX </vt:lpstr>
      <vt:lpstr>PowerPoint Presentation</vt:lpstr>
      <vt:lpstr>PowerPoint Presentation</vt:lpstr>
      <vt:lpstr>ABSTRACT</vt:lpstr>
      <vt:lpstr>PowerPoint Presentation</vt:lpstr>
      <vt:lpstr>INTRODUCTION   </vt:lpstr>
      <vt:lpstr>PowerPoint Presentation</vt:lpstr>
      <vt:lpstr>PowerPoint Presentation</vt:lpstr>
      <vt:lpstr>PowerPoint Presentation</vt:lpstr>
      <vt:lpstr>PowerPoint Presentation</vt:lpstr>
      <vt:lpstr>EXISTING METHOD</vt:lpstr>
      <vt:lpstr>PROPOSED METHOD </vt:lpstr>
      <vt:lpstr>BLOCK DIAGRAM</vt:lpstr>
      <vt:lpstr>ARCHITECTURE</vt:lpstr>
      <vt:lpstr>IMPLEMENTATION</vt:lpstr>
      <vt:lpstr>PowerPoint Presentation</vt:lpstr>
      <vt:lpstr>HARDWARE &amp; SOFTWARE REQUIREMENTS </vt:lpstr>
      <vt:lpstr>PowerPoint Presentation</vt:lpstr>
      <vt:lpstr>PowerPoint Presentation</vt:lpstr>
      <vt:lpstr>PowerPoint Presentation</vt:lpstr>
      <vt:lpstr>Algorithms</vt:lpstr>
      <vt:lpstr>PowerPoint Presentation</vt:lpstr>
      <vt:lpstr>PowerPoint Presentation</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K.ARUNA KUMARI</dc:creator>
  <cp:lastModifiedBy>RAKESH GODAPATTI</cp:lastModifiedBy>
  <cp:revision>231</cp:revision>
  <dcterms:created xsi:type="dcterms:W3CDTF">2022-08-17T10:37:24Z</dcterms:created>
  <dcterms:modified xsi:type="dcterms:W3CDTF">2023-05-20T10:43:33Z</dcterms:modified>
</cp:coreProperties>
</file>